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94" r:id="rId2"/>
  </p:sldIdLst>
  <p:sldSz cx="38404800" cy="28803600"/>
  <p:notesSz cx="32462788" cy="43435588"/>
  <p:defaultText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p15:clr>
            <a:srgbClr val="A4A3A4"/>
          </p15:clr>
        </p15:guide>
        <p15:guide id="2" orient="horz" pos="252">
          <p15:clr>
            <a:srgbClr val="A4A3A4"/>
          </p15:clr>
        </p15:guide>
        <p15:guide id="3" orient="horz" pos="17640">
          <p15:clr>
            <a:srgbClr val="A4A3A4"/>
          </p15:clr>
        </p15:guide>
        <p15:guide id="4" orient="horz">
          <p15:clr>
            <a:srgbClr val="A4A3A4"/>
          </p15:clr>
        </p15:guide>
        <p15:guide id="5" pos="5870">
          <p15:clr>
            <a:srgbClr val="A4A3A4"/>
          </p15:clr>
        </p15:guide>
        <p15:guide id="6" pos="18291">
          <p15:clr>
            <a:srgbClr val="A4A3A4"/>
          </p15:clr>
        </p15:guide>
        <p15:guide id="7" pos="6197">
          <p15:clr>
            <a:srgbClr val="A4A3A4"/>
          </p15:clr>
        </p15:guide>
        <p15:guide id="8" pos="18009">
          <p15:clr>
            <a:srgbClr val="A4A3A4"/>
          </p15:clr>
        </p15:guide>
        <p15:guide id="9" pos="23914">
          <p15:clr>
            <a:srgbClr val="A4A3A4"/>
          </p15:clr>
        </p15:guide>
        <p15:guide id="10" pos="285">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3F5FA"/>
    <a:srgbClr val="CDD2DE"/>
    <a:srgbClr val="E3E9E5"/>
    <a:srgbClr val="3B7193"/>
    <a:srgbClr val="2C556E"/>
    <a:srgbClr val="E7E7E5"/>
    <a:srgbClr val="E4E7E8"/>
    <a:srgbClr val="EDE8DF"/>
    <a:srgbClr val="E0E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4" autoAdjust="0"/>
    <p:restoredTop sz="94394" autoAdjust="0"/>
  </p:normalViewPr>
  <p:slideViewPr>
    <p:cSldViewPr snapToGrid="0" snapToObjects="1" showGuides="1">
      <p:cViewPr>
        <p:scale>
          <a:sx n="40" d="100"/>
          <a:sy n="40" d="100"/>
        </p:scale>
        <p:origin x="372" y="-2376"/>
      </p:cViewPr>
      <p:guideLst>
        <p:guide orient="horz" pos="2903"/>
        <p:guide orient="horz" pos="252"/>
        <p:guide orient="horz" pos="17640"/>
        <p:guide orient="horz"/>
        <p:guide pos="5870"/>
        <p:guide pos="18291"/>
        <p:guide pos="6197"/>
        <p:guide pos="18009"/>
        <p:guide pos="23914"/>
        <p:guide pos="2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Survey</a:t>
            </a:r>
            <a:r>
              <a:rPr lang="en-US" b="1" baseline="0" dirty="0"/>
              <a:t> Questions: Before  And After Group Dancing</a:t>
            </a:r>
            <a:endParaRPr lang="en-US" b="1" dirty="0"/>
          </a:p>
        </c:rich>
      </c:tx>
      <c:layout>
        <c:manualLayout>
          <c:xMode val="edge"/>
          <c:yMode val="edge"/>
          <c:x val="0.5005771936864867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7199953235098293"/>
          <c:y val="0.10412968869529594"/>
          <c:w val="0.62800046764901696"/>
          <c:h val="0.84552715294353709"/>
        </c:manualLayout>
      </c:layout>
      <c:bar3DChart>
        <c:barDir val="col"/>
        <c:grouping val="stacked"/>
        <c:varyColors val="0"/>
        <c:ser>
          <c:idx val="0"/>
          <c:order val="0"/>
          <c:tx>
            <c:strRef>
              <c:f>Sheet1!$B$1</c:f>
              <c:strCache>
                <c:ptCount val="1"/>
                <c:pt idx="0">
                  <c:v>Column3</c:v>
                </c:pt>
              </c:strCache>
            </c:strRef>
          </c:tx>
          <c:spPr>
            <a:solidFill>
              <a:schemeClr val="accent6">
                <a:shade val="65000"/>
              </a:schemeClr>
            </a:solidFill>
            <a:ln>
              <a:noFill/>
            </a:ln>
            <a:effectLst/>
            <a:sp3d/>
          </c:spPr>
          <c:invertIfNegative val="0"/>
          <c:cat>
            <c:strRef>
              <c:f>Sheet1!$A$2:$A$5</c:f>
              <c:strCache>
                <c:ptCount val="4"/>
                <c:pt idx="0">
                  <c:v>21-23</c:v>
                </c:pt>
                <c:pt idx="1">
                  <c:v>24-27</c:v>
                </c:pt>
                <c:pt idx="2">
                  <c:v>28-31</c:v>
                </c:pt>
                <c:pt idx="3">
                  <c:v>32-35</c:v>
                </c:pt>
              </c:strCache>
            </c:strRef>
          </c:cat>
          <c:val>
            <c:numRef>
              <c:f>Sheet1!$B$2:$B$5</c:f>
              <c:numCache>
                <c:formatCode>General</c:formatCode>
                <c:ptCount val="4"/>
                <c:pt idx="0">
                  <c:v>40</c:v>
                </c:pt>
                <c:pt idx="1">
                  <c:v>45</c:v>
                </c:pt>
                <c:pt idx="2">
                  <c:v>47</c:v>
                </c:pt>
                <c:pt idx="3">
                  <c:v>58</c:v>
                </c:pt>
              </c:numCache>
            </c:numRef>
          </c:val>
          <c:extLst>
            <c:ext xmlns:c16="http://schemas.microsoft.com/office/drawing/2014/chart" uri="{C3380CC4-5D6E-409C-BE32-E72D297353CC}">
              <c16:uniqueId val="{00000000-CBBC-4C27-8333-3E6F58745535}"/>
            </c:ext>
          </c:extLst>
        </c:ser>
        <c:ser>
          <c:idx val="1"/>
          <c:order val="1"/>
          <c:tx>
            <c:strRef>
              <c:f>Sheet1!$C$1</c:f>
              <c:strCache>
                <c:ptCount val="1"/>
                <c:pt idx="0">
                  <c:v>Column2</c:v>
                </c:pt>
              </c:strCache>
            </c:strRef>
          </c:tx>
          <c:spPr>
            <a:solidFill>
              <a:schemeClr val="accent6"/>
            </a:solidFill>
            <a:ln>
              <a:noFill/>
            </a:ln>
            <a:effectLst/>
            <a:sp3d/>
          </c:spPr>
          <c:invertIfNegative val="0"/>
          <c:cat>
            <c:strRef>
              <c:f>Sheet1!$A$2:$A$5</c:f>
              <c:strCache>
                <c:ptCount val="4"/>
                <c:pt idx="0">
                  <c:v>21-23</c:v>
                </c:pt>
                <c:pt idx="1">
                  <c:v>24-27</c:v>
                </c:pt>
                <c:pt idx="2">
                  <c:v>28-31</c:v>
                </c:pt>
                <c:pt idx="3">
                  <c:v>32-35</c:v>
                </c:pt>
              </c:strCache>
            </c:strRef>
          </c:cat>
          <c:val>
            <c:numRef>
              <c:f>Sheet1!$C$2:$C$5</c:f>
              <c:numCache>
                <c:formatCode>General</c:formatCode>
                <c:ptCount val="4"/>
              </c:numCache>
            </c:numRef>
          </c:val>
          <c:extLst>
            <c:ext xmlns:c16="http://schemas.microsoft.com/office/drawing/2014/chart" uri="{C3380CC4-5D6E-409C-BE32-E72D297353CC}">
              <c16:uniqueId val="{00000001-CBBC-4C27-8333-3E6F58745535}"/>
            </c:ext>
          </c:extLst>
        </c:ser>
        <c:ser>
          <c:idx val="2"/>
          <c:order val="2"/>
          <c:tx>
            <c:strRef>
              <c:f>Sheet1!$D$1</c:f>
              <c:strCache>
                <c:ptCount val="1"/>
                <c:pt idx="0">
                  <c:v>Column1</c:v>
                </c:pt>
              </c:strCache>
            </c:strRef>
          </c:tx>
          <c:spPr>
            <a:solidFill>
              <a:schemeClr val="accent6">
                <a:tint val="65000"/>
              </a:schemeClr>
            </a:solidFill>
            <a:ln>
              <a:noFill/>
            </a:ln>
            <a:effectLst/>
            <a:sp3d/>
          </c:spPr>
          <c:invertIfNegative val="0"/>
          <c:cat>
            <c:strRef>
              <c:f>Sheet1!$A$2:$A$5</c:f>
              <c:strCache>
                <c:ptCount val="4"/>
                <c:pt idx="0">
                  <c:v>21-23</c:v>
                </c:pt>
                <c:pt idx="1">
                  <c:v>24-27</c:v>
                </c:pt>
                <c:pt idx="2">
                  <c:v>28-31</c:v>
                </c:pt>
                <c:pt idx="3">
                  <c:v>32-35</c:v>
                </c:pt>
              </c:strCache>
            </c:strRef>
          </c:cat>
          <c:val>
            <c:numRef>
              <c:f>Sheet1!$D$2:$D$5</c:f>
              <c:numCache>
                <c:formatCode>General</c:formatCode>
                <c:ptCount val="4"/>
              </c:numCache>
            </c:numRef>
          </c:val>
          <c:extLst>
            <c:ext xmlns:c16="http://schemas.microsoft.com/office/drawing/2014/chart" uri="{C3380CC4-5D6E-409C-BE32-E72D297353CC}">
              <c16:uniqueId val="{00000002-CBBC-4C27-8333-3E6F58745535}"/>
            </c:ext>
          </c:extLst>
        </c:ser>
        <c:dLbls>
          <c:showLegendKey val="0"/>
          <c:showVal val="0"/>
          <c:showCatName val="0"/>
          <c:showSerName val="0"/>
          <c:showPercent val="0"/>
          <c:showBubbleSize val="0"/>
        </c:dLbls>
        <c:gapWidth val="150"/>
        <c:shape val="box"/>
        <c:axId val="245119608"/>
        <c:axId val="245120920"/>
        <c:axId val="0"/>
      </c:bar3DChart>
      <c:catAx>
        <c:axId val="245119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120920"/>
        <c:crosses val="autoZero"/>
        <c:auto val="1"/>
        <c:lblAlgn val="ctr"/>
        <c:lblOffset val="100"/>
        <c:noMultiLvlLbl val="0"/>
      </c:catAx>
      <c:valAx>
        <c:axId val="245120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11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5/22/2016</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3840288" rtl="0" eaLnBrk="1" latinLnBrk="0" hangingPunct="1">
      <a:defRPr sz="5100" kern="1200">
        <a:solidFill>
          <a:schemeClr val="tx1"/>
        </a:solidFill>
        <a:latin typeface="+mn-lt"/>
        <a:ea typeface="+mn-ea"/>
        <a:cs typeface="+mn-cs"/>
      </a:defRPr>
    </a:lvl1pPr>
    <a:lvl2pPr marL="1920145" algn="l" defTabSz="3840288" rtl="0" eaLnBrk="1" latinLnBrk="0" hangingPunct="1">
      <a:defRPr sz="5100" kern="1200">
        <a:solidFill>
          <a:schemeClr val="tx1"/>
        </a:solidFill>
        <a:latin typeface="+mn-lt"/>
        <a:ea typeface="+mn-ea"/>
        <a:cs typeface="+mn-cs"/>
      </a:defRPr>
    </a:lvl2pPr>
    <a:lvl3pPr marL="3840288" algn="l" defTabSz="3840288" rtl="0" eaLnBrk="1" latinLnBrk="0" hangingPunct="1">
      <a:defRPr sz="5100" kern="1200">
        <a:solidFill>
          <a:schemeClr val="tx1"/>
        </a:solidFill>
        <a:latin typeface="+mn-lt"/>
        <a:ea typeface="+mn-ea"/>
        <a:cs typeface="+mn-cs"/>
      </a:defRPr>
    </a:lvl3pPr>
    <a:lvl4pPr marL="5760432" algn="l" defTabSz="3840288" rtl="0" eaLnBrk="1" latinLnBrk="0" hangingPunct="1">
      <a:defRPr sz="5100" kern="1200">
        <a:solidFill>
          <a:schemeClr val="tx1"/>
        </a:solidFill>
        <a:latin typeface="+mn-lt"/>
        <a:ea typeface="+mn-ea"/>
        <a:cs typeface="+mn-cs"/>
      </a:defRPr>
    </a:lvl4pPr>
    <a:lvl5pPr marL="7680576" algn="l" defTabSz="3840288" rtl="0" eaLnBrk="1" latinLnBrk="0" hangingPunct="1">
      <a:defRPr sz="5100" kern="1200">
        <a:solidFill>
          <a:schemeClr val="tx1"/>
        </a:solidFill>
        <a:latin typeface="+mn-lt"/>
        <a:ea typeface="+mn-ea"/>
        <a:cs typeface="+mn-cs"/>
      </a:defRPr>
    </a:lvl5pPr>
    <a:lvl6pPr marL="9600721" algn="l" defTabSz="3840288" rtl="0" eaLnBrk="1" latinLnBrk="0" hangingPunct="1">
      <a:defRPr sz="5100" kern="1200">
        <a:solidFill>
          <a:schemeClr val="tx1"/>
        </a:solidFill>
        <a:latin typeface="+mn-lt"/>
        <a:ea typeface="+mn-ea"/>
        <a:cs typeface="+mn-cs"/>
      </a:defRPr>
    </a:lvl6pPr>
    <a:lvl7pPr marL="11520865" algn="l" defTabSz="3840288" rtl="0" eaLnBrk="1" latinLnBrk="0" hangingPunct="1">
      <a:defRPr sz="5100" kern="1200">
        <a:solidFill>
          <a:schemeClr val="tx1"/>
        </a:solidFill>
        <a:latin typeface="+mn-lt"/>
        <a:ea typeface="+mn-ea"/>
        <a:cs typeface="+mn-cs"/>
      </a:defRPr>
    </a:lvl7pPr>
    <a:lvl8pPr marL="13441008" algn="l" defTabSz="3840288" rtl="0" eaLnBrk="1" latinLnBrk="0" hangingPunct="1">
      <a:defRPr sz="5100" kern="1200">
        <a:solidFill>
          <a:schemeClr val="tx1"/>
        </a:solidFill>
        <a:latin typeface="+mn-lt"/>
        <a:ea typeface="+mn-ea"/>
        <a:cs typeface="+mn-cs"/>
      </a:defRPr>
    </a:lvl8pPr>
    <a:lvl9pPr marL="15361153" algn="l" defTabSz="3840288" rtl="0" eaLnBrk="1" latinLnBrk="0" hangingPunct="1">
      <a:defRPr sz="5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gradFill flip="none" rotWithShape="1">
          <a:gsLst>
            <a:gs pos="0">
              <a:srgbClr val="FF0000">
                <a:alpha val="50000"/>
              </a:srgbClr>
            </a:gs>
            <a:gs pos="50000">
              <a:schemeClr val="bg1"/>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1168" y="5268699"/>
            <a:ext cx="892194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1168" y="4608910"/>
            <a:ext cx="89219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3025378"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1628953" y="1066800"/>
            <a:ext cx="3867150" cy="2200275"/>
          </a:xfrm>
          <a:prstGeom prst="rect">
            <a:avLst/>
          </a:prstGeom>
        </p:spPr>
        <p:txBody>
          <a:bodyPr lIns="80007" tIns="40002" rIns="80007" bIns="40002" anchor="ctr"/>
          <a:lstStyle>
            <a:lvl1pPr algn="ctr">
              <a:buNone/>
              <a:defRPr sz="35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452835" y="12422819"/>
            <a:ext cx="893444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9845676" y="5268700"/>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837341" y="4608911"/>
            <a:ext cx="18752344"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845676" y="17942537"/>
            <a:ext cx="18744009"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845676" y="17282748"/>
            <a:ext cx="18744009"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9036963" y="4608910"/>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036962" y="5268699"/>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036961" y="12475188"/>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9036960" y="13134977"/>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036958" y="22469477"/>
            <a:ext cx="8926116" cy="659789"/>
          </a:xfrm>
          <a:prstGeom prst="rect">
            <a:avLst/>
          </a:prstGeom>
          <a:noFill/>
        </p:spPr>
        <p:txBody>
          <a:bodyPr wrap="square" lIns="80007" tIns="80007" rIns="80007" bIns="80007" anchor="ctr" anchorCtr="0">
            <a:spAutoFit/>
          </a:bodyPr>
          <a:lstStyle>
            <a:lvl1pPr algn="ctr">
              <a:buNone/>
              <a:defRPr sz="32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036959" y="23129266"/>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61168" y="13082608"/>
            <a:ext cx="8926116" cy="740568"/>
          </a:xfrm>
          <a:prstGeom prst="rect">
            <a:avLst/>
          </a:prstGeom>
        </p:spPr>
        <p:txBody>
          <a:bodyPr wrap="square" lIns="200015" tIns="200015" rIns="200015" bIns="200015">
            <a:spAutoFit/>
          </a:bodyPr>
          <a:lstStyle>
            <a:lvl1pPr marL="0" indent="0">
              <a:buNone/>
              <a:defRPr sz="2200">
                <a:latin typeface="Trebuchet MS" pitchFamily="34" charset="0"/>
              </a:defRPr>
            </a:lvl1pPr>
            <a:lvl2pPr marL="1300097" indent="-500037">
              <a:defRPr sz="2200">
                <a:latin typeface="Trebuchet MS" pitchFamily="34" charset="0"/>
              </a:defRPr>
            </a:lvl2pPr>
            <a:lvl3pPr marL="1800135" indent="-500037">
              <a:defRPr sz="2200">
                <a:latin typeface="Trebuchet MS" pitchFamily="34" charset="0"/>
              </a:defRPr>
            </a:lvl3pPr>
            <a:lvl4pPr marL="2350177" indent="-550042">
              <a:defRPr sz="2200">
                <a:latin typeface="Trebuchet MS" pitchFamily="34" charset="0"/>
              </a:defRPr>
            </a:lvl4pPr>
            <a:lvl5pPr marL="2750206" indent="-400030">
              <a:defRPr sz="22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9821214" y="1562515"/>
            <a:ext cx="18744009" cy="1120140"/>
          </a:xfrm>
          <a:prstGeom prst="rect">
            <a:avLst/>
          </a:prstGeom>
        </p:spPr>
        <p:txBody>
          <a:bodyPr lIns="80010" tIns="40005" rIns="80010" bIns="40005">
            <a:normAutofit/>
          </a:bodyPr>
          <a:lstStyle>
            <a:lvl1pPr algn="ctr">
              <a:buFontTx/>
              <a:buNone/>
              <a:defRPr sz="58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47" name="Text Placeholder 76"/>
          <p:cNvSpPr>
            <a:spLocks noGrp="1"/>
          </p:cNvSpPr>
          <p:nvPr>
            <p:ph type="body" sz="quarter" idx="184" hasCustomPrompt="1"/>
          </p:nvPr>
        </p:nvSpPr>
        <p:spPr>
          <a:xfrm>
            <a:off x="9821214" y="2727771"/>
            <a:ext cx="18744009" cy="1018309"/>
          </a:xfrm>
          <a:prstGeom prst="rect">
            <a:avLst/>
          </a:prstGeom>
        </p:spPr>
        <p:txBody>
          <a:bodyPr lIns="80010" tIns="40005" rIns="80010" bIns="40005">
            <a:normAutofit/>
          </a:bodyPr>
          <a:lstStyle>
            <a:lvl1pPr algn="ctr">
              <a:buFontTx/>
              <a:buNone/>
              <a:defRPr sz="4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48" name="Text Placeholder 76"/>
          <p:cNvSpPr>
            <a:spLocks noGrp="1"/>
          </p:cNvSpPr>
          <p:nvPr>
            <p:ph type="body" sz="quarter" idx="185" hasCustomPrompt="1"/>
          </p:nvPr>
        </p:nvSpPr>
        <p:spPr>
          <a:xfrm>
            <a:off x="9821214" y="365263"/>
            <a:ext cx="18744009" cy="1120140"/>
          </a:xfrm>
          <a:prstGeom prst="rect">
            <a:avLst/>
          </a:prstGeom>
        </p:spPr>
        <p:txBody>
          <a:bodyPr lIns="80010" tIns="40005" rIns="80010" bIns="40005">
            <a:normAutofit/>
          </a:bodyPr>
          <a:lstStyle>
            <a:lvl1pPr algn="ctr">
              <a:buFontTx/>
              <a:buNone/>
              <a:defRPr sz="7700">
                <a:solidFill>
                  <a:schemeClr val="bg1"/>
                </a:solidFill>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alpha val="50000"/>
              </a:srgbClr>
            </a:gs>
            <a:gs pos="5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3825478"/>
          </a:xfrm>
          <a:prstGeom prst="rect">
            <a:avLst/>
          </a:prstGeom>
          <a:solidFill>
            <a:schemeClr val="bg1"/>
          </a:solidFill>
          <a:ln w="9525">
            <a:solidFill>
              <a:schemeClr val="tx1"/>
            </a:solidFill>
            <a:miter lim="800000"/>
            <a:headEnd/>
            <a:tailEnd/>
          </a:ln>
          <a:effectLst/>
        </p:spPr>
        <p:txBody>
          <a:bodyPr wrap="none" lIns="80007" tIns="40002" rIns="80007" bIns="40002" anchor="ctr"/>
          <a:lstStyle/>
          <a:p>
            <a:pPr>
              <a:defRPr/>
            </a:pPr>
            <a:endParaRPr lang="en-US" dirty="0">
              <a:solidFill>
                <a:schemeClr val="accent2"/>
              </a:solidFill>
            </a:endParaRPr>
          </a:p>
        </p:txBody>
      </p:sp>
      <p:sp>
        <p:nvSpPr>
          <p:cNvPr id="9" name="Rectangle 9"/>
          <p:cNvSpPr>
            <a:spLocks noChangeArrowheads="1"/>
          </p:cNvSpPr>
          <p:nvPr/>
        </p:nvSpPr>
        <p:spPr bwMode="auto">
          <a:xfrm flipV="1">
            <a:off x="0" y="3825478"/>
            <a:ext cx="38404800" cy="379213"/>
          </a:xfrm>
          <a:prstGeom prst="rect">
            <a:avLst/>
          </a:prstGeom>
          <a:solidFill>
            <a:srgbClr val="FF0000"/>
          </a:solidFill>
          <a:ln w="152400">
            <a:noFill/>
            <a:miter lim="800000"/>
            <a:headEnd/>
            <a:tailEnd/>
          </a:ln>
          <a:effectLst/>
        </p:spPr>
        <p:txBody>
          <a:bodyPr wrap="none" lIns="80007" tIns="40002" rIns="80007" bIns="40002" anchor="ctr"/>
          <a:lstStyle/>
          <a:p>
            <a:pPr>
              <a:defRPr/>
            </a:pPr>
            <a:endParaRPr lang="en-US" baseline="-25000" dirty="0"/>
          </a:p>
        </p:txBody>
      </p:sp>
      <p:sp>
        <p:nvSpPr>
          <p:cNvPr id="30" name="Rounded Rectangle 29"/>
          <p:cNvSpPr/>
          <p:nvPr userDrawn="1"/>
        </p:nvSpPr>
        <p:spPr>
          <a:xfrm>
            <a:off x="443360" y="4608910"/>
            <a:ext cx="8907555" cy="23394591"/>
          </a:xfrm>
          <a:prstGeom prst="roundRect">
            <a:avLst>
              <a:gd name="adj" fmla="val 9229"/>
            </a:avLst>
          </a:prstGeom>
          <a:solidFill>
            <a:schemeClr val="bg1"/>
          </a:solidFill>
          <a:ln>
            <a:solidFill>
              <a:schemeClr val="tx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dirty="0"/>
          </a:p>
        </p:txBody>
      </p:sp>
      <p:sp>
        <p:nvSpPr>
          <p:cNvPr id="31" name="Rounded Rectangle 30"/>
          <p:cNvSpPr/>
          <p:nvPr userDrawn="1"/>
        </p:nvSpPr>
        <p:spPr>
          <a:xfrm>
            <a:off x="29019155" y="4600574"/>
            <a:ext cx="8907555" cy="23394591"/>
          </a:xfrm>
          <a:prstGeom prst="roundRect">
            <a:avLst>
              <a:gd name="adj" fmla="val 9229"/>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dirty="0"/>
          </a:p>
        </p:txBody>
      </p:sp>
      <p:sp>
        <p:nvSpPr>
          <p:cNvPr id="32" name="Rounded Rectangle 31"/>
          <p:cNvSpPr/>
          <p:nvPr userDrawn="1"/>
        </p:nvSpPr>
        <p:spPr>
          <a:xfrm>
            <a:off x="9829008" y="4600574"/>
            <a:ext cx="18749564" cy="23394591"/>
          </a:xfrm>
          <a:prstGeom prst="roundRect">
            <a:avLst>
              <a:gd name="adj" fmla="val 4574"/>
            </a:avLst>
          </a:prstGeom>
          <a:solidFill>
            <a:srgbClr val="FFFFFF"/>
          </a:solidFill>
          <a:ln>
            <a:solidFill>
              <a:srgbClr val="00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lIns="80010" tIns="40005" rIns="80010" bIns="40005"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500"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00"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20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00" kern="1200">
          <a:solidFill>
            <a:schemeClr val="tx1"/>
          </a:solidFill>
          <a:latin typeface="+mn-lt"/>
          <a:ea typeface="+mn-ea"/>
          <a:cs typeface="+mn-cs"/>
        </a:defRPr>
      </a:lvl1pPr>
      <a:lvl2pPr marL="1920145" algn="l" defTabSz="3840288" rtl="0" eaLnBrk="1" latinLnBrk="0" hangingPunct="1">
        <a:defRPr sz="7500" kern="1200">
          <a:solidFill>
            <a:schemeClr val="tx1"/>
          </a:solidFill>
          <a:latin typeface="+mn-lt"/>
          <a:ea typeface="+mn-ea"/>
          <a:cs typeface="+mn-cs"/>
        </a:defRPr>
      </a:lvl2pPr>
      <a:lvl3pPr marL="3840288" algn="l" defTabSz="3840288" rtl="0" eaLnBrk="1" latinLnBrk="0" hangingPunct="1">
        <a:defRPr sz="7500" kern="1200">
          <a:solidFill>
            <a:schemeClr val="tx1"/>
          </a:solidFill>
          <a:latin typeface="+mn-lt"/>
          <a:ea typeface="+mn-ea"/>
          <a:cs typeface="+mn-cs"/>
        </a:defRPr>
      </a:lvl3pPr>
      <a:lvl4pPr marL="5760432" algn="l" defTabSz="3840288" rtl="0" eaLnBrk="1" latinLnBrk="0" hangingPunct="1">
        <a:defRPr sz="7500" kern="1200">
          <a:solidFill>
            <a:schemeClr val="tx1"/>
          </a:solidFill>
          <a:latin typeface="+mn-lt"/>
          <a:ea typeface="+mn-ea"/>
          <a:cs typeface="+mn-cs"/>
        </a:defRPr>
      </a:lvl4pPr>
      <a:lvl5pPr marL="7680576" algn="l" defTabSz="3840288" rtl="0" eaLnBrk="1" latinLnBrk="0" hangingPunct="1">
        <a:defRPr sz="7500" kern="1200">
          <a:solidFill>
            <a:schemeClr val="tx1"/>
          </a:solidFill>
          <a:latin typeface="+mn-lt"/>
          <a:ea typeface="+mn-ea"/>
          <a:cs typeface="+mn-cs"/>
        </a:defRPr>
      </a:lvl5pPr>
      <a:lvl6pPr marL="9600721" algn="l" defTabSz="3840288" rtl="0" eaLnBrk="1" latinLnBrk="0" hangingPunct="1">
        <a:defRPr sz="7500" kern="1200">
          <a:solidFill>
            <a:schemeClr val="tx1"/>
          </a:solidFill>
          <a:latin typeface="+mn-lt"/>
          <a:ea typeface="+mn-ea"/>
          <a:cs typeface="+mn-cs"/>
        </a:defRPr>
      </a:lvl6pPr>
      <a:lvl7pPr marL="11520865" algn="l" defTabSz="3840288" rtl="0" eaLnBrk="1" latinLnBrk="0" hangingPunct="1">
        <a:defRPr sz="7500" kern="1200">
          <a:solidFill>
            <a:schemeClr val="tx1"/>
          </a:solidFill>
          <a:latin typeface="+mn-lt"/>
          <a:ea typeface="+mn-ea"/>
          <a:cs typeface="+mn-cs"/>
        </a:defRPr>
      </a:lvl7pPr>
      <a:lvl8pPr marL="13441008" algn="l" defTabSz="3840288" rtl="0" eaLnBrk="1" latinLnBrk="0" hangingPunct="1">
        <a:defRPr sz="7500" kern="1200">
          <a:solidFill>
            <a:schemeClr val="tx1"/>
          </a:solidFill>
          <a:latin typeface="+mn-lt"/>
          <a:ea typeface="+mn-ea"/>
          <a:cs typeface="+mn-cs"/>
        </a:defRPr>
      </a:lvl8pPr>
      <a:lvl9pPr marL="15361153" algn="l" defTabSz="3840288"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1168" y="5268699"/>
            <a:ext cx="8921949" cy="15571166"/>
          </a:xfrm>
        </p:spPr>
        <p:txBody>
          <a:bodyPr/>
          <a:lstStyle/>
          <a:p>
            <a:r>
              <a:rPr lang="en-US" dirty="0"/>
              <a:t>It is truly difficult to underestimate the impact of good social skills in any area of your life. In fact, across the globe, in a wide variety of public places, people would rather collaborate with someone who is sympathetic and inept than with someone who is proficient and reprehensible. However, in this day and age, the way we value proficiency through ability changes depending on favoritism. Sadly, for those who lack social ability are undoubtedly perceived as lacking in other abilities as well. </a:t>
            </a:r>
          </a:p>
          <a:p>
            <a:r>
              <a:rPr lang="en-US" dirty="0"/>
              <a:t> Furthermore, in several aspects of this subject, social skills have been examined through many researchers so that we may understand the bridges between communication and isolation. Researches such as</a:t>
            </a:r>
            <a:r>
              <a:rPr lang="en-US" b="1" dirty="0"/>
              <a:t> </a:t>
            </a:r>
            <a:r>
              <a:rPr lang="en-US" dirty="0"/>
              <a:t>Yovanka B. Lobo and Adam Winsler from George Mason University, have enlightened us with the importance of social skills. Likewise, Lobo, Y. B., &amp; Winsler, A., have also part taken in such research and have found a greater relationship in social communication in preschoolers. Although, all these factors play a major role in achievement and success, Robert A. Baron believes this not only builds charisma but entrepreneurship. </a:t>
            </a:r>
          </a:p>
          <a:p>
            <a:r>
              <a:rPr lang="en-US" dirty="0"/>
              <a:t>Meanwhile, forms of art have been speculated throughout this area of research as well. Researchers such as those from The J editorial field have insight to believe that acquiring art in any form can help stimulate social competence. From dance teachers to yoga instructors, all have revolutionized the way social character is foreseen through the performing arts. Jennifer Smith Richards, writer of the Columbus Dispatch, couldn’t agree with this idea any more. She describes the power behind dancing and how it builds self-esteem for younger children. As for Mary West and Scott Young, their research has lead them to discover the benefits of dancing while helping build character.</a:t>
            </a:r>
          </a:p>
          <a:p>
            <a:r>
              <a:rPr lang="en-US" dirty="0"/>
              <a:t>However, through the general information given to us by several researchers some questions still remain unanswered. Therefore, in an approach to fully understand the human mind and how a certain stimulus can affect it, I will further continue to discover what elements in one’s surrounding affect a person’s social ability and what destroys it. While starting from Lobo and Winsler’s research, I will use it to help me navigate through age group and gender to help identify if there is any correlation between the two. By taking this approach in depth and understanding the social principles behind them, I hope to discover the true interrelationship between one’s cognitive process and social behavior through the art of group dancing. Ideally, this will not only examine ones attention and decision making but also help build self-esteem and true image.  </a:t>
            </a:r>
          </a:p>
          <a:p>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a:solidFill>
                  <a:schemeClr val="tx1"/>
                </a:solidFill>
              </a:rPr>
              <a:t>INTRODUCTION</a:t>
            </a:r>
          </a:p>
        </p:txBody>
      </p:sp>
      <p:pic>
        <p:nvPicPr>
          <p:cNvPr id="50" name="Picture Placeholder 4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684315" y="1311055"/>
            <a:ext cx="9161361" cy="1371600"/>
          </a:xfrm>
        </p:spPr>
      </p:pic>
      <p:pic>
        <p:nvPicPr>
          <p:cNvPr id="49" name="Picture Placeholder 4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tretch>
            <a:fillRect/>
          </a:stretch>
        </p:blipFill>
        <p:spPr>
          <a:xfrm>
            <a:off x="32175715" y="563221"/>
            <a:ext cx="5591978" cy="2743200"/>
          </a:xfrm>
        </p:spPr>
      </p:pic>
      <p:sp>
        <p:nvSpPr>
          <p:cNvPr id="6" name="Text Placeholder 5"/>
          <p:cNvSpPr>
            <a:spLocks noGrp="1"/>
          </p:cNvSpPr>
          <p:nvPr>
            <p:ph type="body" sz="quarter" idx="20"/>
          </p:nvPr>
        </p:nvSpPr>
        <p:spPr>
          <a:xfrm rot="10800000" flipV="1">
            <a:off x="474426" y="19931978"/>
            <a:ext cx="5490765" cy="654019"/>
          </a:xfrm>
        </p:spPr>
        <p:txBody>
          <a:bodyPr/>
          <a:lstStyle/>
          <a:p>
            <a:pPr algn="l"/>
            <a:r>
              <a:rPr lang="en-US" u="none" dirty="0">
                <a:solidFill>
                  <a:srgbClr val="000000"/>
                </a:solidFill>
              </a:rPr>
              <a:t>                                    </a:t>
            </a:r>
            <a:r>
              <a:rPr lang="en-US" dirty="0">
                <a:solidFill>
                  <a:srgbClr val="000000"/>
                </a:solidFill>
              </a:rPr>
              <a:t>OBJECTIVES</a:t>
            </a:r>
          </a:p>
        </p:txBody>
      </p:sp>
      <p:sp>
        <p:nvSpPr>
          <p:cNvPr id="7" name="Text Placeholder 6"/>
          <p:cNvSpPr>
            <a:spLocks noGrp="1"/>
          </p:cNvSpPr>
          <p:nvPr>
            <p:ph type="body" sz="quarter" idx="21"/>
          </p:nvPr>
        </p:nvSpPr>
        <p:spPr>
          <a:xfrm>
            <a:off x="9845676" y="5268700"/>
            <a:ext cx="18744009" cy="11687025"/>
          </a:xfrm>
        </p:spPr>
        <p:txBody>
          <a:bodyPr/>
          <a:lstStyle/>
          <a:p>
            <a:r>
              <a:rPr lang="en-US" sz="2800" b="1" dirty="0"/>
              <a:t>Apparatus</a:t>
            </a:r>
            <a:r>
              <a:rPr lang="en-US" dirty="0"/>
              <a:t> </a:t>
            </a:r>
          </a:p>
          <a:p>
            <a:r>
              <a:rPr lang="en-US" dirty="0"/>
              <a:t>Materials used for this experiment</a:t>
            </a:r>
            <a:r>
              <a:rPr lang="en-US" b="1" dirty="0"/>
              <a:t> </a:t>
            </a:r>
            <a:r>
              <a:rPr lang="en-US" dirty="0"/>
              <a:t>would be simple instruments such as music</a:t>
            </a:r>
            <a:r>
              <a:rPr lang="en-US" b="1" dirty="0"/>
              <a:t> </a:t>
            </a:r>
            <a:r>
              <a:rPr lang="en-US" dirty="0"/>
              <a:t>and a common dance</a:t>
            </a:r>
            <a:r>
              <a:rPr lang="en-US" b="1" dirty="0"/>
              <a:t> </a:t>
            </a:r>
            <a:r>
              <a:rPr lang="en-US" dirty="0"/>
              <a:t>space. Using these materials become essential for when presenting the stimuli to a patient with social anxiety. The stimuli consist of a certain type of music in which is intimate and engaging enough for a person to draw a conversation. This music can be categorized in several genes such as reggae or even swing. Responses were measured by when the person with social anxiety is observed in how he enters a conversation and how he/she engages to start a conversation. A second survey is then used after the first two dances in order to see how the participant feels. However, materials that were used to collect data were small survey questions and observations using a notebook and a pencil. The game was introduced by describing a simple set of instructions and everyone coming into an agreement of their comprehension. Responses were measured using a survey before the game and after the game. A broom or stick was used to help collaborate suspense and taking turns. </a:t>
            </a:r>
          </a:p>
          <a:p>
            <a:r>
              <a:rPr lang="en-US" sz="2800" b="1" dirty="0"/>
              <a:t>Procedure/Methods</a:t>
            </a:r>
          </a:p>
          <a:p>
            <a:r>
              <a:rPr lang="en-US" dirty="0"/>
              <a:t>Certain conditions that were created were dances in which had to rotate partners. This was done to see how the participant reacted during a sudden change of person. Essentially a person will get very comfortable around one person over a given amount of time. However, by rotating dance partners this will enable a transition of learning how to engaged around new people and start new conversations. While briefly explain to them that this dance involves focus and attention, because the purpose of this game is to grab a partner and whoever is left without one leaves the game. Therefore, in an effort to make it not only fun nut spontaneous, laughter and emotions will run high helping them get an edge in sparking a conversation. Data for this procedure was collected by analyzing their interest and observing their social skills. Lastly, a second survey will be given to understand the frequency of change between when they first started to when they finished the experiment.    </a:t>
            </a:r>
          </a:p>
          <a:p>
            <a:r>
              <a:rPr lang="en-US" sz="2800" b="1" dirty="0"/>
              <a:t>Subjects</a:t>
            </a:r>
          </a:p>
          <a:p>
            <a:r>
              <a:rPr lang="en-US" dirty="0"/>
              <a:t>Overall this experiment is primary built for a population of people (male or female) that are victims to social anxiety in intimate or social surroundings. The main focus here is to try to sample these people in a group dancing exercise for which in the long run help these people break out of their social fears. In order to do this, we must conduct a series of survey’s in which people are willing to participate in. These survey questions will be simple questions asking whether or not a social surrounding is intimidating for them. Some questions may even ask about rating from a scale from 1 to 10 in how comfortable do they feel in a social environment. Some of these conditions will eventually lead us to separate the experimental group from the control group. In this case the experimental group would be those of which are participating in the group dances because of their social anxiety. While the control group would be those without social anxiety participating in group dances. In order to understand who was and was not eligible for this experiment one must analyze the surveys and determine who falls under social anxiety and who doesn’t. The average age of this experiment falls under young adults age 21-27 and adults ranging from 30-35. There is no correlation between gender, ethnicity and education simply because social anxiety is an enteral cue that can appear in anyone. Subjects are motivated to participate because of the benefits this experiment may bring for someone who is single or simply looking for a way to break out of his or her shell.</a:t>
            </a:r>
          </a:p>
          <a:p>
            <a:endParaRPr lang="en-US" dirty="0"/>
          </a:p>
          <a:p>
            <a:pPr marL="342900" indent="-342900">
              <a:buFont typeface="Arial" panose="020B0604020202020204" pitchFamily="34" charset="0"/>
              <a:buChar char="•"/>
            </a:pPr>
            <a:endParaRPr lang="en-US" dirty="0">
              <a:solidFill>
                <a:srgbClr val="000000"/>
              </a:solidFill>
            </a:endParaRPr>
          </a:p>
        </p:txBody>
      </p:sp>
      <p:sp>
        <p:nvSpPr>
          <p:cNvPr id="8" name="Text Placeholder 7"/>
          <p:cNvSpPr>
            <a:spLocks noGrp="1"/>
          </p:cNvSpPr>
          <p:nvPr>
            <p:ph type="body" sz="quarter" idx="22"/>
          </p:nvPr>
        </p:nvSpPr>
        <p:spPr/>
        <p:txBody>
          <a:bodyPr/>
          <a:lstStyle/>
          <a:p>
            <a:r>
              <a:rPr lang="en-US" dirty="0">
                <a:solidFill>
                  <a:srgbClr val="000000"/>
                </a:solidFill>
              </a:rPr>
              <a:t>MATERIALS, METHODS ,PROCEDURES &amp; SUBJECTS</a:t>
            </a:r>
          </a:p>
        </p:txBody>
      </p:sp>
      <p:sp>
        <p:nvSpPr>
          <p:cNvPr id="9" name="Text Placeholder 8"/>
          <p:cNvSpPr>
            <a:spLocks noGrp="1"/>
          </p:cNvSpPr>
          <p:nvPr>
            <p:ph type="body" sz="quarter" idx="23"/>
          </p:nvPr>
        </p:nvSpPr>
        <p:spPr>
          <a:xfrm>
            <a:off x="9837341" y="16511181"/>
            <a:ext cx="18744009" cy="9883455"/>
          </a:xfrm>
        </p:spPr>
        <p:txBody>
          <a:bodyPr/>
          <a:lstStyle/>
          <a:p>
            <a:pPr marL="342900" indent="-342900">
              <a:buFont typeface="Arial" panose="020B0604020202020204" pitchFamily="34" charset="0"/>
              <a:buChar char="•"/>
            </a:pPr>
            <a:r>
              <a:rPr lang="en-US" dirty="0"/>
              <a:t>The outcome of the experiment was that people interact and laugh more to music with more rhythm and have a better time approaching people. This ultimately helped with social anxiety and created bonds and similarities between people. 17 out of 20 agreed that they felt more lively with the music that was more upbeat. The other 3 were satisfied with either rhythm or slow beat music. </a:t>
            </a:r>
          </a:p>
          <a:p>
            <a:pPr marL="342900" indent="-342900">
              <a:buFont typeface="Arial" panose="020B0604020202020204" pitchFamily="34" charset="0"/>
              <a:buChar char="•"/>
            </a:pPr>
            <a:r>
              <a:rPr lang="en-US" dirty="0"/>
              <a:t>Through my own analysis, I began to understand the correlation between men having a greater number of social anxiety then women do. Women are more secure about their own physical features and social personality then men. It became clear to me that even in a social environment, men tend to isolate themselves with their own in order to appear secure. </a:t>
            </a:r>
          </a:p>
          <a:p>
            <a:pPr marL="342900" indent="-342900">
              <a:buFont typeface="Arial" panose="020B0604020202020204" pitchFamily="34" charset="0"/>
              <a:buChar char="•"/>
            </a:pPr>
            <a:r>
              <a:rPr lang="en-US" dirty="0"/>
              <a:t>During the experiment a random 10 boys were asked to fill out a survey. Within those 10 boys, 7 of them were classified under social anxiety. Likewise, 10 randomly selected girls were also asked to take a survey. Of those 10 girls only 4 of them appeared to have social anxiety. Therefore, in an abundance of 20 subjects; 11 of them had social anxiety. </a:t>
            </a:r>
          </a:p>
          <a:p>
            <a:pPr marL="342900" indent="-342900">
              <a:buFont typeface="Arial" panose="020B0604020202020204" pitchFamily="34" charset="0"/>
              <a:buChar char="•"/>
            </a:pPr>
            <a:r>
              <a:rPr lang="en-US" dirty="0"/>
              <a:t>Data describes the different age groups ranging from 21-35. This graph gives an overall accumulation of each subjects response to both the first survey questions and second survey questions. Ultimately receiving a score out of 200 ( 10 survey questions x 20 subjects). Ages 21-23 scored an optimum of 40 points, ages 24-27 scored an optimum of 45 points, ages 28-31 scored an optimum of 47 points, and lastly ages 32-35 scored an optimum of 58 points. </a:t>
            </a:r>
          </a:p>
          <a:p>
            <a:endParaRPr lang="en-US" dirty="0"/>
          </a:p>
          <a:p>
            <a:r>
              <a:rPr lang="en-US" b="1" dirty="0"/>
              <a:t>           </a:t>
            </a:r>
            <a:r>
              <a:rPr lang="en-US" b="1" u="sng" dirty="0"/>
              <a:t>Average:</a:t>
            </a:r>
            <a:r>
              <a:rPr lang="en-US" b="1" dirty="0"/>
              <a:t> 47.5 points </a:t>
            </a:r>
            <a:r>
              <a:rPr lang="en-US" dirty="0"/>
              <a:t>was tallied up for a majority</a:t>
            </a:r>
          </a:p>
          <a:p>
            <a:r>
              <a:rPr lang="en-US" dirty="0">
                <a:solidFill>
                  <a:srgbClr val="000000"/>
                </a:solidFill>
              </a:rPr>
              <a:t>           of </a:t>
            </a:r>
            <a:r>
              <a:rPr lang="en-US" b="1" dirty="0">
                <a:solidFill>
                  <a:srgbClr val="000000"/>
                </a:solidFill>
              </a:rPr>
              <a:t>5 out of the 20 </a:t>
            </a:r>
            <a:r>
              <a:rPr lang="en-US" dirty="0">
                <a:solidFill>
                  <a:srgbClr val="000000"/>
                </a:solidFill>
              </a:rPr>
              <a:t>subject that felt indifferent from</a:t>
            </a:r>
          </a:p>
          <a:p>
            <a:r>
              <a:rPr lang="en-US" dirty="0">
                <a:solidFill>
                  <a:srgbClr val="000000"/>
                </a:solidFill>
              </a:rPr>
              <a:t>           the initial start of the experiment to the end. </a:t>
            </a:r>
          </a:p>
          <a:p>
            <a:r>
              <a:rPr lang="en-US" dirty="0">
                <a:solidFill>
                  <a:srgbClr val="000000"/>
                </a:solidFill>
              </a:rPr>
              <a:t>           As a result this would only mean that </a:t>
            </a:r>
            <a:r>
              <a:rPr lang="en-US" b="1" dirty="0">
                <a:solidFill>
                  <a:srgbClr val="000000"/>
                </a:solidFill>
              </a:rPr>
              <a:t>15 subjects</a:t>
            </a:r>
            <a:endParaRPr lang="en-US" dirty="0">
              <a:solidFill>
                <a:srgbClr val="000000"/>
              </a:solidFill>
            </a:endParaRPr>
          </a:p>
          <a:p>
            <a:r>
              <a:rPr lang="en-US" dirty="0">
                <a:solidFill>
                  <a:srgbClr val="000000"/>
                </a:solidFill>
              </a:rPr>
              <a:t>           felt much more confident at the end of this </a:t>
            </a:r>
          </a:p>
          <a:p>
            <a:r>
              <a:rPr lang="en-US" dirty="0">
                <a:solidFill>
                  <a:srgbClr val="000000"/>
                </a:solidFill>
              </a:rPr>
              <a:t>           experiment.</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r>
              <a:rPr lang="en-US" dirty="0">
                <a:solidFill>
                  <a:srgbClr val="000000"/>
                </a:solidFill>
              </a:rPr>
              <a:t>                                                                                       </a:t>
            </a:r>
            <a:r>
              <a:rPr lang="en-US" sz="6600" dirty="0">
                <a:solidFill>
                  <a:srgbClr val="000000"/>
                </a:solidFill>
              </a:rPr>
              <a:t> </a:t>
            </a:r>
          </a:p>
        </p:txBody>
      </p:sp>
      <p:sp>
        <p:nvSpPr>
          <p:cNvPr id="10" name="Text Placeholder 9"/>
          <p:cNvSpPr>
            <a:spLocks noGrp="1"/>
          </p:cNvSpPr>
          <p:nvPr>
            <p:ph type="body" sz="quarter" idx="24"/>
          </p:nvPr>
        </p:nvSpPr>
        <p:spPr>
          <a:xfrm>
            <a:off x="9845676" y="15906128"/>
            <a:ext cx="18744009" cy="659789"/>
          </a:xfrm>
        </p:spPr>
        <p:txBody>
          <a:bodyPr/>
          <a:lstStyle/>
          <a:p>
            <a:r>
              <a:rPr lang="en-US" dirty="0">
                <a:solidFill>
                  <a:srgbClr val="000000"/>
                </a:solidFill>
              </a:rPr>
              <a:t>RESULTS</a:t>
            </a:r>
          </a:p>
        </p:txBody>
      </p:sp>
      <p:sp>
        <p:nvSpPr>
          <p:cNvPr id="11" name="Text Placeholder 10"/>
          <p:cNvSpPr>
            <a:spLocks noGrp="1"/>
          </p:cNvSpPr>
          <p:nvPr>
            <p:ph type="body" sz="quarter" idx="25"/>
          </p:nvPr>
        </p:nvSpPr>
        <p:spPr/>
        <p:txBody>
          <a:bodyPr/>
          <a:lstStyle/>
          <a:p>
            <a:r>
              <a:rPr lang="en-US" dirty="0">
                <a:solidFill>
                  <a:srgbClr val="000000"/>
                </a:solidFill>
              </a:rPr>
              <a:t>CONCLUSIONS</a:t>
            </a:r>
          </a:p>
        </p:txBody>
      </p:sp>
      <p:sp>
        <p:nvSpPr>
          <p:cNvPr id="12" name="Text Placeholder 11"/>
          <p:cNvSpPr>
            <a:spLocks noGrp="1"/>
          </p:cNvSpPr>
          <p:nvPr>
            <p:ph type="body" sz="quarter" idx="26"/>
          </p:nvPr>
        </p:nvSpPr>
        <p:spPr>
          <a:xfrm>
            <a:off x="29036962" y="5268699"/>
            <a:ext cx="8926116" cy="11711647"/>
          </a:xfrm>
        </p:spPr>
        <p:txBody>
          <a:bodyPr/>
          <a:lstStyle/>
          <a:p>
            <a:r>
              <a:rPr lang="en-US" dirty="0">
                <a:solidFill>
                  <a:srgbClr val="000000"/>
                </a:solidFill>
              </a:rPr>
              <a:t>In conclusion, based on the data taken from the trails of each group dancing pair, we can determine that social anxiety has a  positive corresponding outcome within the techniques of the performing arts. Group dancing has shown that social interaction is not as hard as one may think. It is safe to assume that men play a majority portion in social anxiety. In shorter terms, men have had difficulties trying to engage in conversation. They feel a sudden rush of insecurity and fear of rejection. Nevertheless, it is vital to find an approach to overcome social anxiety and help both men and women break out of their social circle. When referring back to the data, it is clear that from the initial start of this experiment subjects ranging from ages 21- 23 were the least effected with social anxiety. Through my observations I noticed a minimum transition within this age range. </a:t>
            </a:r>
          </a:p>
          <a:p>
            <a:r>
              <a:rPr lang="en-US" dirty="0">
                <a:solidFill>
                  <a:srgbClr val="000000"/>
                </a:solidFill>
              </a:rPr>
              <a:t>In contrast, subjects that ranged from ages 32-35 also had a minimum amount of progress. It was much more difficult for them to initiate in conversation and draw themselves out of their social circle. Through this experience I was able to conclude the following: Older adults are distant from approaching much younger adults because of irrelative themes of conversation. It was difficult for older adults to connect with much younger subjects and rally up a conversation. They spend much of there time conversing with people within their own age groups but had no problem dancing with others. </a:t>
            </a:r>
          </a:p>
          <a:p>
            <a:r>
              <a:rPr lang="en-US" dirty="0">
                <a:solidFill>
                  <a:srgbClr val="000000"/>
                </a:solidFill>
              </a:rPr>
              <a:t>  Thus, in retrospect I would make further advances in this experiment with several modifications. Creating a circuit of people would be a progressive way to take this experiment in depth. This would ultimately help make further advancements in subjects by introducing them to different faces, instead of finding comfort in the same people. In hoping to soon measure the progress level of how far people dispatched from their social anxieties it is clear that this foundation of results has help us look for alternative methods in helping overcome social anxieties.   </a:t>
            </a:r>
          </a:p>
        </p:txBody>
      </p:sp>
      <p:sp>
        <p:nvSpPr>
          <p:cNvPr id="13" name="Text Placeholder 12"/>
          <p:cNvSpPr>
            <a:spLocks noGrp="1"/>
          </p:cNvSpPr>
          <p:nvPr>
            <p:ph type="body" sz="quarter" idx="27"/>
          </p:nvPr>
        </p:nvSpPr>
        <p:spPr>
          <a:xfrm rot="10800000" flipV="1">
            <a:off x="28841577" y="16860572"/>
            <a:ext cx="8926116" cy="659788"/>
          </a:xfrm>
        </p:spPr>
        <p:txBody>
          <a:bodyPr/>
          <a:lstStyle/>
          <a:p>
            <a:r>
              <a:rPr lang="en-US" dirty="0">
                <a:solidFill>
                  <a:srgbClr val="000000"/>
                </a:solidFill>
              </a:rPr>
              <a:t>REFERENCES</a:t>
            </a:r>
          </a:p>
        </p:txBody>
      </p:sp>
      <p:sp>
        <p:nvSpPr>
          <p:cNvPr id="14" name="Text Placeholder 13"/>
          <p:cNvSpPr>
            <a:spLocks noGrp="1"/>
          </p:cNvSpPr>
          <p:nvPr>
            <p:ph type="body" sz="quarter" idx="28"/>
          </p:nvPr>
        </p:nvSpPr>
        <p:spPr>
          <a:xfrm>
            <a:off x="29035574" y="17455742"/>
            <a:ext cx="8926116" cy="9883455"/>
          </a:xfrm>
        </p:spPr>
        <p:txBody>
          <a:bodyPr/>
          <a:lstStyle/>
          <a:p>
            <a:r>
              <a:rPr lang="en-US" dirty="0"/>
              <a:t>Lobo, Yovanka B., and Adam Winsler. "Dance Can Help Improve Young Children's Social Skills." </a:t>
            </a:r>
            <a:r>
              <a:rPr lang="en-US" i="1" dirty="0"/>
              <a:t>CultureCase</a:t>
            </a:r>
            <a:r>
              <a:rPr lang="en-US" dirty="0"/>
              <a:t>. N.p., 10 Apr. 2014. Web. 05 Mar. 2016.</a:t>
            </a:r>
          </a:p>
          <a:p>
            <a:r>
              <a:rPr lang="en-US" dirty="0"/>
              <a:t>Lobo, and Winsler. "The Effects of a Creative Dance and Movement Program on the Social Competence of Head Start Preschoolers."</a:t>
            </a:r>
            <a:r>
              <a:rPr lang="en-US" i="1" dirty="0"/>
              <a:t>ArtsEdSearch</a:t>
            </a:r>
            <a:r>
              <a:rPr lang="en-US" dirty="0"/>
              <a:t>. N.p., 2016. Web. 05 Mar. 2016.</a:t>
            </a:r>
          </a:p>
          <a:p>
            <a:r>
              <a:rPr lang="en-US" dirty="0"/>
              <a:t>Baron, Robert A., and Gideon D. Markman. "Beyond Social Capital: How Social Skills Can Enhance Entrepreneurs' Success." </a:t>
            </a:r>
            <a:r>
              <a:rPr lang="en-US" i="1" dirty="0"/>
              <a:t>Beyond Social Capital: How Social Skills Can Enhance Entrepreneurs' Success</a:t>
            </a:r>
            <a:r>
              <a:rPr lang="en-US" dirty="0"/>
              <a:t>. N.p., 19 Jan. 1990. Web. 05 Mar. 2016.</a:t>
            </a:r>
          </a:p>
          <a:p>
            <a:r>
              <a:rPr lang="en-US" dirty="0"/>
              <a:t>"Dance-teachers.org." </a:t>
            </a:r>
            <a:r>
              <a:rPr lang="en-US" i="1" dirty="0"/>
              <a:t>The Benefits of Dance</a:t>
            </a:r>
            <a:r>
              <a:rPr lang="en-US" dirty="0"/>
              <a:t>. N.p., n.d. Web. 05 Mar. 2016.</a:t>
            </a:r>
          </a:p>
          <a:p>
            <a:r>
              <a:rPr lang="en-US" dirty="0"/>
              <a:t>"5 Ways Dancing Can Improve Your Dating | JLife." </a:t>
            </a:r>
            <a:r>
              <a:rPr lang="en-US" i="1" dirty="0"/>
              <a:t>JLife</a:t>
            </a:r>
            <a:r>
              <a:rPr lang="en-US" dirty="0"/>
              <a:t>. Ed. JDate Editorial Team. N.p., 16 July 2013. Web. 05 Mar. 2016.</a:t>
            </a:r>
          </a:p>
          <a:p>
            <a:r>
              <a:rPr lang="en-US" dirty="0"/>
              <a:t>Richards, Jennifer Smith. "Ballroom Dancing Teaches Social Skills to Students." The Columbus Dispatch, 9 Feb. 2013. Web. 5 Mar. 2016.</a:t>
            </a:r>
          </a:p>
          <a:p>
            <a:r>
              <a:rPr lang="en-US" dirty="0"/>
              <a:t>West, Mary. "Dance Your Way to Better Physical and Mental Health."</a:t>
            </a:r>
            <a:r>
              <a:rPr lang="en-US" i="1" dirty="0"/>
              <a:t>NaturalNews</a:t>
            </a:r>
            <a:r>
              <a:rPr lang="en-US" dirty="0"/>
              <a:t>. N.p., 12 July 2012. Web. 05 Mar. 2016.</a:t>
            </a:r>
          </a:p>
          <a:p>
            <a:r>
              <a:rPr lang="en-US" dirty="0"/>
              <a:t>Young, Scott H. "Social Skills and Dancing for Dummies." </a:t>
            </a:r>
            <a:r>
              <a:rPr lang="en-US" i="1" dirty="0"/>
              <a:t>Scott H Young</a:t>
            </a:r>
            <a:r>
              <a:rPr lang="en-US" dirty="0"/>
              <a:t>. N.p., June 2008. Web. 05 Mar. 2016.</a:t>
            </a:r>
          </a:p>
          <a:p>
            <a:r>
              <a:rPr lang="en-US" dirty="0"/>
              <a:t>"Two Step Tidewater Virginia Dance Tip." </a:t>
            </a:r>
            <a:r>
              <a:rPr lang="en-US" i="1" dirty="0"/>
              <a:t>Improve Your Social Skills Through Dancing</a:t>
            </a:r>
            <a:r>
              <a:rPr lang="en-US" dirty="0"/>
              <a:t>. N.p., 16 Jan. 2009. Web. 06 Mar. 2016.</a:t>
            </a:r>
          </a:p>
          <a:p>
            <a:r>
              <a:rPr lang="en-US" dirty="0"/>
              <a:t>Daychalk, Ashely. "Dancing Can Help Improve Young Children's Social Skills." </a:t>
            </a:r>
            <a:r>
              <a:rPr lang="en-US" i="1" dirty="0"/>
              <a:t>Dancing Can Help Improve Young Children's Social Skills</a:t>
            </a:r>
            <a:r>
              <a:rPr lang="en-US" dirty="0"/>
              <a:t>. N.p., 26 Jan. 2015. Web. 06 Mar. 2016.</a:t>
            </a:r>
          </a:p>
          <a:p>
            <a:r>
              <a:rPr lang="en-US" dirty="0">
                <a:solidFill>
                  <a:srgbClr val="000000"/>
                </a:solidFill>
              </a:rPr>
              <a:t>text here</a:t>
            </a:r>
          </a:p>
        </p:txBody>
      </p:sp>
      <p:sp>
        <p:nvSpPr>
          <p:cNvPr id="17" name="Text Placeholder 16"/>
          <p:cNvSpPr>
            <a:spLocks noGrp="1"/>
          </p:cNvSpPr>
          <p:nvPr>
            <p:ph type="body" sz="quarter" idx="96"/>
          </p:nvPr>
        </p:nvSpPr>
        <p:spPr>
          <a:xfrm rot="10800000" flipV="1">
            <a:off x="776520" y="20593680"/>
            <a:ext cx="8291243" cy="6633334"/>
          </a:xfrm>
        </p:spPr>
        <p:txBody>
          <a:bodyPr/>
          <a:lstStyle/>
          <a:p>
            <a:pPr marL="342900" indent="-342900">
              <a:buFont typeface="Arial" panose="020B0604020202020204" pitchFamily="34" charset="0"/>
              <a:buChar char="•"/>
            </a:pPr>
            <a:r>
              <a:rPr lang="en-US" dirty="0"/>
              <a:t>To study the cognitive process of attention and decision making. </a:t>
            </a:r>
          </a:p>
          <a:p>
            <a:pPr marL="342900" indent="-342900">
              <a:buFont typeface="Arial" panose="020B0604020202020204" pitchFamily="34" charset="0"/>
              <a:buChar char="•"/>
            </a:pPr>
            <a:r>
              <a:rPr lang="en-US" dirty="0"/>
              <a:t>To make further investigations about one’s social information processing patterns.</a:t>
            </a:r>
          </a:p>
          <a:p>
            <a:pPr marL="342900" lvl="1" indent="-342900">
              <a:buFont typeface="Arial" panose="020B0604020202020204" pitchFamily="34" charset="0"/>
              <a:buChar char="•"/>
            </a:pPr>
            <a:r>
              <a:rPr lang="en-US" dirty="0"/>
              <a:t>If group dances help build greater confidence in approaching a person and sparking up conversation. </a:t>
            </a:r>
          </a:p>
          <a:p>
            <a:pPr marL="342900" lvl="1" indent="-342900">
              <a:buFont typeface="Arial" panose="020B0604020202020204" pitchFamily="34" charset="0"/>
              <a:buChar char="•"/>
            </a:pPr>
            <a:r>
              <a:rPr lang="en-US" dirty="0"/>
              <a:t>To try to teach those with social anxiety to open up and break out of their shell into more social environments. </a:t>
            </a:r>
          </a:p>
          <a:p>
            <a:pPr marL="342900" lvl="1" indent="-342900">
              <a:buFont typeface="Arial" panose="020B0604020202020204" pitchFamily="34" charset="0"/>
              <a:buChar char="•"/>
            </a:pPr>
            <a:r>
              <a:rPr lang="en-US" dirty="0"/>
              <a:t>Game players will learn how to start a conversation and build confidence within themselves. </a:t>
            </a:r>
          </a:p>
          <a:p>
            <a:pPr marL="342900" lvl="1" indent="-342900">
              <a:buFont typeface="Arial" panose="020B0604020202020204" pitchFamily="34" charset="0"/>
              <a:buChar char="•"/>
            </a:pPr>
            <a:r>
              <a:rPr lang="en-US" dirty="0">
                <a:solidFill>
                  <a:srgbClr val="000000"/>
                </a:solidFill>
              </a:rPr>
              <a:t>Discovering the true interrelationship between ones cognitive process and social behavior through the art of group dancing. </a:t>
            </a:r>
          </a:p>
          <a:p>
            <a:pPr marL="342900" lvl="1" indent="-342900">
              <a:buFont typeface="Arial" panose="020B0604020202020204" pitchFamily="34" charset="0"/>
              <a:buChar char="•"/>
            </a:pPr>
            <a:r>
              <a:rPr lang="en-US" dirty="0"/>
              <a:t>Articulate a new method in learning how to cope with social anxieties. </a:t>
            </a:r>
          </a:p>
          <a:p>
            <a:pPr marL="342900" lvl="1" indent="-342900">
              <a:buFont typeface="Arial" panose="020B0604020202020204" pitchFamily="34" charset="0"/>
              <a:buChar char="•"/>
            </a:pPr>
            <a:r>
              <a:rPr lang="en-US" dirty="0"/>
              <a:t>To introduce a cultural diversity group experiment that can  help build one’s persona.</a:t>
            </a:r>
          </a:p>
        </p:txBody>
      </p:sp>
      <p:sp>
        <p:nvSpPr>
          <p:cNvPr id="43" name="Text Placeholder 42"/>
          <p:cNvSpPr>
            <a:spLocks noGrp="1"/>
          </p:cNvSpPr>
          <p:nvPr>
            <p:ph type="body" sz="quarter" idx="184"/>
          </p:nvPr>
        </p:nvSpPr>
        <p:spPr/>
        <p:txBody>
          <a:bodyPr/>
          <a:lstStyle/>
          <a:p>
            <a:r>
              <a:rPr lang="en-US" dirty="0">
                <a:solidFill>
                  <a:srgbClr val="000000"/>
                </a:solidFill>
              </a:rPr>
              <a:t>Robert O. Duncan, Department of Behavioral Sciences</a:t>
            </a:r>
          </a:p>
        </p:txBody>
      </p:sp>
      <p:sp>
        <p:nvSpPr>
          <p:cNvPr id="44" name="Text Placeholder 43"/>
          <p:cNvSpPr>
            <a:spLocks noGrp="1"/>
          </p:cNvSpPr>
          <p:nvPr>
            <p:ph type="body" sz="quarter" idx="185"/>
          </p:nvPr>
        </p:nvSpPr>
        <p:spPr/>
        <p:txBody>
          <a:bodyPr>
            <a:normAutofit fontScale="85000" lnSpcReduction="10000"/>
          </a:bodyPr>
          <a:lstStyle/>
          <a:p>
            <a:r>
              <a:rPr lang="en-US" dirty="0">
                <a:solidFill>
                  <a:srgbClr val="000000"/>
                </a:solidFill>
              </a:rPr>
              <a:t>Happy Feet: Group Dancing to Overcome Social Anxiety </a:t>
            </a:r>
          </a:p>
        </p:txBody>
      </p:sp>
      <p:graphicFrame>
        <p:nvGraphicFramePr>
          <p:cNvPr id="15" name="Chart 14"/>
          <p:cNvGraphicFramePr/>
          <p:nvPr>
            <p:extLst>
              <p:ext uri="{D42A27DB-BD31-4B8C-83A1-F6EECF244321}">
                <p14:modId xmlns:p14="http://schemas.microsoft.com/office/powerpoint/2010/main" val="1070448172"/>
              </p:ext>
            </p:extLst>
          </p:nvPr>
        </p:nvGraphicFramePr>
        <p:xfrm>
          <a:off x="13207035" y="21270112"/>
          <a:ext cx="13695576" cy="5980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2536314"/>
      </p:ext>
    </p:extLst>
  </p:cSld>
  <p:clrMapOvr>
    <a:masterClrMapping/>
  </p:clrMapOvr>
</p:sld>
</file>

<file path=ppt/theme/theme1.xml><?xml version="1.0" encoding="utf-8"?>
<a:theme xmlns:a="http://schemas.openxmlformats.org/drawingml/2006/main" name="PosterPresentations.com-36x48_Trifold_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1642</TotalTime>
  <Words>1686</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PosterPresentations.com-36x48_Trifold_Template-V3</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Munoz</cp:lastModifiedBy>
  <cp:revision>63</cp:revision>
  <cp:lastPrinted>2013-04-09T01:42:37Z</cp:lastPrinted>
  <dcterms:created xsi:type="dcterms:W3CDTF">2012-02-03T23:30:52Z</dcterms:created>
  <dcterms:modified xsi:type="dcterms:W3CDTF">2016-05-22T15:51:18Z</dcterms:modified>
</cp:coreProperties>
</file>