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sldIdLst>
    <p:sldId id="294" r:id="rId2"/>
  </p:sldIdLst>
  <p:sldSz cx="38404800" cy="28803600"/>
  <p:notesSz cx="32462788" cy="43435588"/>
  <p:defaultTextStyle>
    <a:defPPr>
      <a:defRPr lang="en-US"/>
    </a:defPPr>
    <a:lvl1pPr marL="0" algn="l" defTabSz="3840288" rtl="0" eaLnBrk="1" latinLnBrk="0" hangingPunct="1">
      <a:defRPr sz="7500" kern="1200">
        <a:solidFill>
          <a:schemeClr val="tx1"/>
        </a:solidFill>
        <a:latin typeface="+mn-lt"/>
        <a:ea typeface="+mn-ea"/>
        <a:cs typeface="+mn-cs"/>
      </a:defRPr>
    </a:lvl1pPr>
    <a:lvl2pPr marL="1920145" algn="l" defTabSz="3840288" rtl="0" eaLnBrk="1" latinLnBrk="0" hangingPunct="1">
      <a:defRPr sz="7500" kern="1200">
        <a:solidFill>
          <a:schemeClr val="tx1"/>
        </a:solidFill>
        <a:latin typeface="+mn-lt"/>
        <a:ea typeface="+mn-ea"/>
        <a:cs typeface="+mn-cs"/>
      </a:defRPr>
    </a:lvl2pPr>
    <a:lvl3pPr marL="3840288" algn="l" defTabSz="3840288" rtl="0" eaLnBrk="1" latinLnBrk="0" hangingPunct="1">
      <a:defRPr sz="7500" kern="1200">
        <a:solidFill>
          <a:schemeClr val="tx1"/>
        </a:solidFill>
        <a:latin typeface="+mn-lt"/>
        <a:ea typeface="+mn-ea"/>
        <a:cs typeface="+mn-cs"/>
      </a:defRPr>
    </a:lvl3pPr>
    <a:lvl4pPr marL="5760432" algn="l" defTabSz="3840288" rtl="0" eaLnBrk="1" latinLnBrk="0" hangingPunct="1">
      <a:defRPr sz="7500" kern="1200">
        <a:solidFill>
          <a:schemeClr val="tx1"/>
        </a:solidFill>
        <a:latin typeface="+mn-lt"/>
        <a:ea typeface="+mn-ea"/>
        <a:cs typeface="+mn-cs"/>
      </a:defRPr>
    </a:lvl4pPr>
    <a:lvl5pPr marL="7680576" algn="l" defTabSz="3840288" rtl="0" eaLnBrk="1" latinLnBrk="0" hangingPunct="1">
      <a:defRPr sz="7500" kern="1200">
        <a:solidFill>
          <a:schemeClr val="tx1"/>
        </a:solidFill>
        <a:latin typeface="+mn-lt"/>
        <a:ea typeface="+mn-ea"/>
        <a:cs typeface="+mn-cs"/>
      </a:defRPr>
    </a:lvl5pPr>
    <a:lvl6pPr marL="9600721" algn="l" defTabSz="3840288" rtl="0" eaLnBrk="1" latinLnBrk="0" hangingPunct="1">
      <a:defRPr sz="7500" kern="1200">
        <a:solidFill>
          <a:schemeClr val="tx1"/>
        </a:solidFill>
        <a:latin typeface="+mn-lt"/>
        <a:ea typeface="+mn-ea"/>
        <a:cs typeface="+mn-cs"/>
      </a:defRPr>
    </a:lvl6pPr>
    <a:lvl7pPr marL="11520865" algn="l" defTabSz="3840288" rtl="0" eaLnBrk="1" latinLnBrk="0" hangingPunct="1">
      <a:defRPr sz="7500" kern="1200">
        <a:solidFill>
          <a:schemeClr val="tx1"/>
        </a:solidFill>
        <a:latin typeface="+mn-lt"/>
        <a:ea typeface="+mn-ea"/>
        <a:cs typeface="+mn-cs"/>
      </a:defRPr>
    </a:lvl7pPr>
    <a:lvl8pPr marL="13441008" algn="l" defTabSz="3840288" rtl="0" eaLnBrk="1" latinLnBrk="0" hangingPunct="1">
      <a:defRPr sz="7500" kern="1200">
        <a:solidFill>
          <a:schemeClr val="tx1"/>
        </a:solidFill>
        <a:latin typeface="+mn-lt"/>
        <a:ea typeface="+mn-ea"/>
        <a:cs typeface="+mn-cs"/>
      </a:defRPr>
    </a:lvl8pPr>
    <a:lvl9pPr marL="15361153" algn="l" defTabSz="3840288" rtl="0" eaLnBrk="1" latinLnBrk="0" hangingPunct="1">
      <a:defRPr sz="7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03">
          <p15:clr>
            <a:srgbClr val="A4A3A4"/>
          </p15:clr>
        </p15:guide>
        <p15:guide id="2" orient="horz" pos="252">
          <p15:clr>
            <a:srgbClr val="A4A3A4"/>
          </p15:clr>
        </p15:guide>
        <p15:guide id="3" orient="horz" pos="17640">
          <p15:clr>
            <a:srgbClr val="A4A3A4"/>
          </p15:clr>
        </p15:guide>
        <p15:guide id="4" orient="horz">
          <p15:clr>
            <a:srgbClr val="A4A3A4"/>
          </p15:clr>
        </p15:guide>
        <p15:guide id="5" pos="5870">
          <p15:clr>
            <a:srgbClr val="A4A3A4"/>
          </p15:clr>
        </p15:guide>
        <p15:guide id="6" pos="18291">
          <p15:clr>
            <a:srgbClr val="A4A3A4"/>
          </p15:clr>
        </p15:guide>
        <p15:guide id="7" pos="6197">
          <p15:clr>
            <a:srgbClr val="A4A3A4"/>
          </p15:clr>
        </p15:guide>
        <p15:guide id="8" pos="18009">
          <p15:clr>
            <a:srgbClr val="A4A3A4"/>
          </p15:clr>
        </p15:guide>
        <p15:guide id="9" pos="23914">
          <p15:clr>
            <a:srgbClr val="A4A3A4"/>
          </p15:clr>
        </p15:guide>
        <p15:guide id="10" pos="285">
          <p15:clr>
            <a:srgbClr val="A4A3A4"/>
          </p15:clr>
        </p15:guide>
      </p15:sldGuideLst>
    </p:ext>
    <p:ext uri="{2D200454-40CA-4A62-9FC3-DE9A4176ACB9}">
      <p15:notesGuideLst xmlns:p15="http://schemas.microsoft.com/office/powerpoint/2012/main">
        <p15:guide id="1" orient="horz" pos="13681">
          <p15:clr>
            <a:srgbClr val="A4A3A4"/>
          </p15:clr>
        </p15:guide>
        <p15:guide id="2" pos="1022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3F5FA"/>
    <a:srgbClr val="CDD2DE"/>
    <a:srgbClr val="E3E9E5"/>
    <a:srgbClr val="3B7193"/>
    <a:srgbClr val="2C556E"/>
    <a:srgbClr val="E7E7E5"/>
    <a:srgbClr val="E4E7E8"/>
    <a:srgbClr val="EDE8DF"/>
    <a:srgbClr val="E0E9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279" autoAdjust="0"/>
    <p:restoredTop sz="94434" autoAdjust="0"/>
  </p:normalViewPr>
  <p:slideViewPr>
    <p:cSldViewPr snapToGrid="0" snapToObjects="1" showGuides="1">
      <p:cViewPr>
        <p:scale>
          <a:sx n="25" d="100"/>
          <a:sy n="25" d="100"/>
        </p:scale>
        <p:origin x="888" y="-1164"/>
      </p:cViewPr>
      <p:guideLst>
        <p:guide orient="horz" pos="2903"/>
        <p:guide orient="horz" pos="252"/>
        <p:guide orient="horz" pos="17640"/>
        <p:guide orient="horz"/>
        <p:guide pos="5870"/>
        <p:guide pos="18291"/>
        <p:guide pos="6197"/>
        <p:guide pos="18009"/>
        <p:guide pos="23914"/>
        <p:guide pos="28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7" d="100"/>
          <a:sy n="77" d="100"/>
        </p:scale>
        <p:origin x="-3138" y="-108"/>
      </p:cViewPr>
      <p:guideLst>
        <p:guide orient="horz" pos="13681"/>
        <p:guide pos="1022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najie\Documents\Black%20In%20America%20Game%20result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Survey</a:t>
            </a:r>
            <a:r>
              <a:rPr lang="en-US" baseline="0"/>
              <a:t> Scores</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Sheet1!$N$1</c:f>
              <c:strCache>
                <c:ptCount val="1"/>
                <c:pt idx="0">
                  <c:v>Before Game Survey Means</c:v>
                </c:pt>
              </c:strCache>
            </c:strRef>
          </c:tx>
          <c:spPr>
            <a:solidFill>
              <a:schemeClr val="accent1"/>
            </a:solidFill>
            <a:ln>
              <a:noFill/>
            </a:ln>
            <a:effectLst/>
          </c:spPr>
          <c:invertIfNegative val="0"/>
          <c:val>
            <c:numRef>
              <c:f>Sheet1!$N$2:$N$16</c:f>
              <c:numCache>
                <c:formatCode>General</c:formatCode>
                <c:ptCount val="15"/>
                <c:pt idx="0">
                  <c:v>4</c:v>
                </c:pt>
                <c:pt idx="1">
                  <c:v>5</c:v>
                </c:pt>
                <c:pt idx="2">
                  <c:v>4.5</c:v>
                </c:pt>
                <c:pt idx="3">
                  <c:v>3.5</c:v>
                </c:pt>
                <c:pt idx="4">
                  <c:v>3.5</c:v>
                </c:pt>
                <c:pt idx="5">
                  <c:v>4.25</c:v>
                </c:pt>
                <c:pt idx="6">
                  <c:v>3.25</c:v>
                </c:pt>
                <c:pt idx="7">
                  <c:v>5.25</c:v>
                </c:pt>
                <c:pt idx="8">
                  <c:v>3.75</c:v>
                </c:pt>
                <c:pt idx="9">
                  <c:v>3.75</c:v>
                </c:pt>
                <c:pt idx="10">
                  <c:v>4.25</c:v>
                </c:pt>
                <c:pt idx="11">
                  <c:v>3.75</c:v>
                </c:pt>
                <c:pt idx="12">
                  <c:v>5.5</c:v>
                </c:pt>
                <c:pt idx="13">
                  <c:v>3.5</c:v>
                </c:pt>
                <c:pt idx="14">
                  <c:v>4.75</c:v>
                </c:pt>
              </c:numCache>
            </c:numRef>
          </c:val>
        </c:ser>
        <c:ser>
          <c:idx val="1"/>
          <c:order val="1"/>
          <c:tx>
            <c:strRef>
              <c:f>Sheet1!$O$1</c:f>
              <c:strCache>
                <c:ptCount val="1"/>
                <c:pt idx="0">
                  <c:v>After Game Survey Means</c:v>
                </c:pt>
              </c:strCache>
            </c:strRef>
          </c:tx>
          <c:spPr>
            <a:solidFill>
              <a:schemeClr val="accent2"/>
            </a:solidFill>
            <a:ln>
              <a:noFill/>
            </a:ln>
            <a:effectLst/>
          </c:spPr>
          <c:invertIfNegative val="0"/>
          <c:val>
            <c:numRef>
              <c:f>Sheet1!$O$2:$O$16</c:f>
              <c:numCache>
                <c:formatCode>General</c:formatCode>
                <c:ptCount val="15"/>
                <c:pt idx="0">
                  <c:v>4.5</c:v>
                </c:pt>
                <c:pt idx="1">
                  <c:v>6.25</c:v>
                </c:pt>
                <c:pt idx="2">
                  <c:v>4</c:v>
                </c:pt>
                <c:pt idx="3">
                  <c:v>5</c:v>
                </c:pt>
                <c:pt idx="4">
                  <c:v>2.75</c:v>
                </c:pt>
                <c:pt idx="5">
                  <c:v>6.25</c:v>
                </c:pt>
                <c:pt idx="6">
                  <c:v>4.25</c:v>
                </c:pt>
                <c:pt idx="7">
                  <c:v>5.5</c:v>
                </c:pt>
                <c:pt idx="8">
                  <c:v>5</c:v>
                </c:pt>
                <c:pt idx="9">
                  <c:v>4.25</c:v>
                </c:pt>
                <c:pt idx="10">
                  <c:v>2.5</c:v>
                </c:pt>
                <c:pt idx="11">
                  <c:v>4.75</c:v>
                </c:pt>
                <c:pt idx="12">
                  <c:v>3.75</c:v>
                </c:pt>
                <c:pt idx="13">
                  <c:v>4.25</c:v>
                </c:pt>
                <c:pt idx="14">
                  <c:v>4</c:v>
                </c:pt>
              </c:numCache>
            </c:numRef>
          </c:val>
        </c:ser>
        <c:dLbls>
          <c:showLegendKey val="0"/>
          <c:showVal val="0"/>
          <c:showCatName val="0"/>
          <c:showSerName val="0"/>
          <c:showPercent val="0"/>
          <c:showBubbleSize val="0"/>
        </c:dLbls>
        <c:gapWidth val="219"/>
        <c:overlap val="-27"/>
        <c:axId val="435567408"/>
        <c:axId val="435561528"/>
      </c:barChart>
      <c:catAx>
        <c:axId val="435567408"/>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5561528"/>
        <c:crosses val="autoZero"/>
        <c:auto val="1"/>
        <c:lblAlgn val="ctr"/>
        <c:lblOffset val="100"/>
        <c:noMultiLvlLbl val="0"/>
      </c:catAx>
      <c:valAx>
        <c:axId val="435561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55674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4067208" cy="2171779"/>
          </a:xfrm>
          <a:prstGeom prst="rect">
            <a:avLst/>
          </a:prstGeom>
        </p:spPr>
        <p:txBody>
          <a:bodyPr vert="horz" lIns="433700" tIns="216850" rIns="433700" bIns="216850" rtlCol="0"/>
          <a:lstStyle>
            <a:lvl1pPr algn="l">
              <a:defRPr sz="5700"/>
            </a:lvl1pPr>
          </a:lstStyle>
          <a:p>
            <a:endParaRPr lang="en-US" dirty="0"/>
          </a:p>
        </p:txBody>
      </p:sp>
      <p:sp>
        <p:nvSpPr>
          <p:cNvPr id="3" name="Date Placeholder 2"/>
          <p:cNvSpPr>
            <a:spLocks noGrp="1"/>
          </p:cNvSpPr>
          <p:nvPr>
            <p:ph type="dt" idx="1"/>
          </p:nvPr>
        </p:nvSpPr>
        <p:spPr>
          <a:xfrm>
            <a:off x="18388068" y="0"/>
            <a:ext cx="14067208" cy="2171779"/>
          </a:xfrm>
          <a:prstGeom prst="rect">
            <a:avLst/>
          </a:prstGeom>
        </p:spPr>
        <p:txBody>
          <a:bodyPr vert="horz" lIns="433700" tIns="216850" rIns="433700" bIns="216850" rtlCol="0"/>
          <a:lstStyle>
            <a:lvl1pPr algn="r">
              <a:defRPr sz="5700"/>
            </a:lvl1pPr>
          </a:lstStyle>
          <a:p>
            <a:fld id="{E6CC2317-6751-4CD4-9995-8782DD78E936}" type="datetimeFigureOut">
              <a:rPr lang="en-US" smtClean="0"/>
              <a:pPr/>
              <a:t>5/22/2016</a:t>
            </a:fld>
            <a:endParaRPr lang="en-US" dirty="0"/>
          </a:p>
        </p:txBody>
      </p:sp>
      <p:sp>
        <p:nvSpPr>
          <p:cNvPr id="4" name="Slide Image Placeholder 3"/>
          <p:cNvSpPr>
            <a:spLocks noGrp="1" noRot="1" noChangeAspect="1"/>
          </p:cNvSpPr>
          <p:nvPr>
            <p:ph type="sldImg" idx="2"/>
          </p:nvPr>
        </p:nvSpPr>
        <p:spPr>
          <a:xfrm>
            <a:off x="5373688" y="3257550"/>
            <a:ext cx="21715412" cy="16287750"/>
          </a:xfrm>
          <a:prstGeom prst="rect">
            <a:avLst/>
          </a:prstGeom>
          <a:noFill/>
          <a:ln w="12700">
            <a:solidFill>
              <a:prstClr val="black"/>
            </a:solidFill>
          </a:ln>
        </p:spPr>
        <p:txBody>
          <a:bodyPr vert="horz" lIns="433700" tIns="216850" rIns="433700" bIns="216850" rtlCol="0" anchor="ctr"/>
          <a:lstStyle/>
          <a:p>
            <a:endParaRPr lang="en-US" dirty="0"/>
          </a:p>
        </p:txBody>
      </p:sp>
      <p:sp>
        <p:nvSpPr>
          <p:cNvPr id="5" name="Notes Placeholder 4"/>
          <p:cNvSpPr>
            <a:spLocks noGrp="1"/>
          </p:cNvSpPr>
          <p:nvPr>
            <p:ph type="body" sz="quarter" idx="3"/>
          </p:nvPr>
        </p:nvSpPr>
        <p:spPr>
          <a:xfrm>
            <a:off x="3246279" y="20631904"/>
            <a:ext cx="25970230" cy="19546015"/>
          </a:xfrm>
          <a:prstGeom prst="rect">
            <a:avLst/>
          </a:prstGeom>
        </p:spPr>
        <p:txBody>
          <a:bodyPr vert="horz" lIns="433700" tIns="216850" rIns="433700" bIns="21685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41256270"/>
            <a:ext cx="14067208" cy="2171779"/>
          </a:xfrm>
          <a:prstGeom prst="rect">
            <a:avLst/>
          </a:prstGeom>
        </p:spPr>
        <p:txBody>
          <a:bodyPr vert="horz" lIns="433700" tIns="216850" rIns="433700" bIns="216850" rtlCol="0" anchor="b"/>
          <a:lstStyle>
            <a:lvl1pPr algn="l">
              <a:defRPr sz="5700"/>
            </a:lvl1pPr>
          </a:lstStyle>
          <a:p>
            <a:endParaRPr lang="en-US" dirty="0"/>
          </a:p>
        </p:txBody>
      </p:sp>
      <p:sp>
        <p:nvSpPr>
          <p:cNvPr id="7" name="Slide Number Placeholder 6"/>
          <p:cNvSpPr>
            <a:spLocks noGrp="1"/>
          </p:cNvSpPr>
          <p:nvPr>
            <p:ph type="sldNum" sz="quarter" idx="5"/>
          </p:nvPr>
        </p:nvSpPr>
        <p:spPr>
          <a:xfrm>
            <a:off x="18388068" y="41256270"/>
            <a:ext cx="14067208" cy="2171779"/>
          </a:xfrm>
          <a:prstGeom prst="rect">
            <a:avLst/>
          </a:prstGeom>
        </p:spPr>
        <p:txBody>
          <a:bodyPr vert="horz" lIns="433700" tIns="216850" rIns="433700" bIns="216850" rtlCol="0" anchor="b"/>
          <a:lstStyle>
            <a:lvl1pPr algn="r">
              <a:defRPr sz="57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119091248"/>
      </p:ext>
    </p:extLst>
  </p:cSld>
  <p:clrMap bg1="lt1" tx1="dk1" bg2="lt2" tx2="dk2" accent1="accent1" accent2="accent2" accent3="accent3" accent4="accent4" accent5="accent5" accent6="accent6" hlink="hlink" folHlink="folHlink"/>
  <p:notesStyle>
    <a:lvl1pPr marL="0" algn="l" defTabSz="3840288" rtl="0" eaLnBrk="1" latinLnBrk="0" hangingPunct="1">
      <a:defRPr sz="5100" kern="1200">
        <a:solidFill>
          <a:schemeClr val="tx1"/>
        </a:solidFill>
        <a:latin typeface="+mn-lt"/>
        <a:ea typeface="+mn-ea"/>
        <a:cs typeface="+mn-cs"/>
      </a:defRPr>
    </a:lvl1pPr>
    <a:lvl2pPr marL="1920145" algn="l" defTabSz="3840288" rtl="0" eaLnBrk="1" latinLnBrk="0" hangingPunct="1">
      <a:defRPr sz="5100" kern="1200">
        <a:solidFill>
          <a:schemeClr val="tx1"/>
        </a:solidFill>
        <a:latin typeface="+mn-lt"/>
        <a:ea typeface="+mn-ea"/>
        <a:cs typeface="+mn-cs"/>
      </a:defRPr>
    </a:lvl2pPr>
    <a:lvl3pPr marL="3840288" algn="l" defTabSz="3840288" rtl="0" eaLnBrk="1" latinLnBrk="0" hangingPunct="1">
      <a:defRPr sz="5100" kern="1200">
        <a:solidFill>
          <a:schemeClr val="tx1"/>
        </a:solidFill>
        <a:latin typeface="+mn-lt"/>
        <a:ea typeface="+mn-ea"/>
        <a:cs typeface="+mn-cs"/>
      </a:defRPr>
    </a:lvl3pPr>
    <a:lvl4pPr marL="5760432" algn="l" defTabSz="3840288" rtl="0" eaLnBrk="1" latinLnBrk="0" hangingPunct="1">
      <a:defRPr sz="5100" kern="1200">
        <a:solidFill>
          <a:schemeClr val="tx1"/>
        </a:solidFill>
        <a:latin typeface="+mn-lt"/>
        <a:ea typeface="+mn-ea"/>
        <a:cs typeface="+mn-cs"/>
      </a:defRPr>
    </a:lvl4pPr>
    <a:lvl5pPr marL="7680576" algn="l" defTabSz="3840288" rtl="0" eaLnBrk="1" latinLnBrk="0" hangingPunct="1">
      <a:defRPr sz="5100" kern="1200">
        <a:solidFill>
          <a:schemeClr val="tx1"/>
        </a:solidFill>
        <a:latin typeface="+mn-lt"/>
        <a:ea typeface="+mn-ea"/>
        <a:cs typeface="+mn-cs"/>
      </a:defRPr>
    </a:lvl5pPr>
    <a:lvl6pPr marL="9600721" algn="l" defTabSz="3840288" rtl="0" eaLnBrk="1" latinLnBrk="0" hangingPunct="1">
      <a:defRPr sz="5100" kern="1200">
        <a:solidFill>
          <a:schemeClr val="tx1"/>
        </a:solidFill>
        <a:latin typeface="+mn-lt"/>
        <a:ea typeface="+mn-ea"/>
        <a:cs typeface="+mn-cs"/>
      </a:defRPr>
    </a:lvl6pPr>
    <a:lvl7pPr marL="11520865" algn="l" defTabSz="3840288" rtl="0" eaLnBrk="1" latinLnBrk="0" hangingPunct="1">
      <a:defRPr sz="5100" kern="1200">
        <a:solidFill>
          <a:schemeClr val="tx1"/>
        </a:solidFill>
        <a:latin typeface="+mn-lt"/>
        <a:ea typeface="+mn-ea"/>
        <a:cs typeface="+mn-cs"/>
      </a:defRPr>
    </a:lvl7pPr>
    <a:lvl8pPr marL="13441008" algn="l" defTabSz="3840288" rtl="0" eaLnBrk="1" latinLnBrk="0" hangingPunct="1">
      <a:defRPr sz="5100" kern="1200">
        <a:solidFill>
          <a:schemeClr val="tx1"/>
        </a:solidFill>
        <a:latin typeface="+mn-lt"/>
        <a:ea typeface="+mn-ea"/>
        <a:cs typeface="+mn-cs"/>
      </a:defRPr>
    </a:lvl8pPr>
    <a:lvl9pPr marL="15361153" algn="l" defTabSz="3840288" rtl="0" eaLnBrk="1" latinLnBrk="0" hangingPunct="1">
      <a:defRPr sz="5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1330422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bg>
      <p:bgPr>
        <a:gradFill flip="none" rotWithShape="1">
          <a:gsLst>
            <a:gs pos="0">
              <a:srgbClr val="FF0000">
                <a:alpha val="50000"/>
              </a:srgbClr>
            </a:gs>
            <a:gs pos="50000">
              <a:schemeClr val="bg1"/>
            </a:gs>
            <a:gs pos="100000">
              <a:schemeClr val="tx1"/>
            </a:gs>
          </a:gsLst>
          <a:lin ang="16200000" scaled="1"/>
          <a:tileRect/>
        </a:gra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1168" y="5268699"/>
            <a:ext cx="8921949" cy="740568"/>
          </a:xfrm>
          <a:prstGeom prst="rect">
            <a:avLst/>
          </a:prstGeom>
        </p:spPr>
        <p:txBody>
          <a:bodyPr wrap="square" lIns="200015" tIns="200015" rIns="200015" bIns="200015">
            <a:spAutoFit/>
          </a:bodyPr>
          <a:lstStyle>
            <a:lvl1pPr marL="0" indent="0">
              <a:buNone/>
              <a:defRPr sz="2200">
                <a:latin typeface="Trebuchet MS" pitchFamily="34" charset="0"/>
              </a:defRPr>
            </a:lvl1pPr>
            <a:lvl2pPr marL="1300097" indent="-500037">
              <a:defRPr sz="2200">
                <a:latin typeface="Trebuchet MS" pitchFamily="34" charset="0"/>
              </a:defRPr>
            </a:lvl2pPr>
            <a:lvl3pPr marL="1800135" indent="-500037">
              <a:defRPr sz="2200">
                <a:latin typeface="Trebuchet MS" pitchFamily="34" charset="0"/>
              </a:defRPr>
            </a:lvl3pPr>
            <a:lvl4pPr marL="2350177" indent="-550042">
              <a:defRPr sz="2200">
                <a:latin typeface="Trebuchet MS" pitchFamily="34" charset="0"/>
              </a:defRPr>
            </a:lvl4pPr>
            <a:lvl5pPr marL="2750206" indent="-400030">
              <a:defRPr sz="22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461168" y="4608910"/>
            <a:ext cx="8921949" cy="659789"/>
          </a:xfrm>
          <a:prstGeom prst="rect">
            <a:avLst/>
          </a:prstGeom>
          <a:noFill/>
        </p:spPr>
        <p:txBody>
          <a:bodyPr wrap="square" lIns="80007" tIns="80007" rIns="80007" bIns="80007" anchor="ctr" anchorCtr="0">
            <a:spAutoFit/>
          </a:bodyPr>
          <a:lstStyle>
            <a:lvl1pPr algn="ctr">
              <a:buNone/>
              <a:defRPr sz="3200" b="1" u="sng" baseline="0">
                <a:solidFill>
                  <a:schemeClr val="accent5">
                    <a:lumMod val="50000"/>
                  </a:schemeClr>
                </a:solidFill>
              </a:defRPr>
            </a:lvl1pPr>
          </a:lstStyle>
          <a:p>
            <a:pPr lvl="0"/>
            <a:r>
              <a:rPr lang="en-US" dirty="0" smtClean="0"/>
              <a:t>(click to edit) INTRODUCTION or ABSTRACT</a:t>
            </a:r>
            <a:endParaRPr lang="en-US" dirty="0"/>
          </a:p>
        </p:txBody>
      </p:sp>
      <p:sp>
        <p:nvSpPr>
          <p:cNvPr id="14" name="Picture Placeholder 13"/>
          <p:cNvSpPr>
            <a:spLocks noGrp="1"/>
          </p:cNvSpPr>
          <p:nvPr>
            <p:ph type="pic" sz="quarter" idx="15" hasCustomPrompt="1"/>
          </p:nvPr>
        </p:nvSpPr>
        <p:spPr>
          <a:xfrm>
            <a:off x="3025378" y="1066800"/>
            <a:ext cx="3867150" cy="2200275"/>
          </a:xfrm>
          <a:prstGeom prst="rect">
            <a:avLst/>
          </a:prstGeom>
        </p:spPr>
        <p:txBody>
          <a:bodyPr lIns="80007" tIns="40002" rIns="80007" bIns="40002" anchor="ctr"/>
          <a:lstStyle>
            <a:lvl1pPr algn="ctr">
              <a:buNone/>
              <a:defRPr sz="35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31628953" y="1066800"/>
            <a:ext cx="3867150" cy="2200275"/>
          </a:xfrm>
          <a:prstGeom prst="rect">
            <a:avLst/>
          </a:prstGeom>
        </p:spPr>
        <p:txBody>
          <a:bodyPr lIns="80007" tIns="40002" rIns="80007" bIns="40002" anchor="ctr"/>
          <a:lstStyle>
            <a:lvl1pPr algn="ctr">
              <a:buNone/>
              <a:defRPr sz="3500">
                <a:solidFill>
                  <a:schemeClr val="bg1"/>
                </a:solidFill>
              </a:defRPr>
            </a:lvl1pPr>
          </a:lstStyle>
          <a:p>
            <a:r>
              <a:rPr lang="en-US" dirty="0" smtClean="0"/>
              <a:t>LOGO</a:t>
            </a:r>
            <a:endParaRPr lang="en-US" dirty="0"/>
          </a:p>
        </p:txBody>
      </p:sp>
      <p:sp>
        <p:nvSpPr>
          <p:cNvPr id="20" name="Text Placeholder 5"/>
          <p:cNvSpPr>
            <a:spLocks noGrp="1"/>
          </p:cNvSpPr>
          <p:nvPr>
            <p:ph type="body" sz="quarter" idx="20" hasCustomPrompt="1"/>
          </p:nvPr>
        </p:nvSpPr>
        <p:spPr>
          <a:xfrm>
            <a:off x="452835" y="12422819"/>
            <a:ext cx="8934449" cy="659789"/>
          </a:xfrm>
          <a:prstGeom prst="rect">
            <a:avLst/>
          </a:prstGeom>
          <a:noFill/>
        </p:spPr>
        <p:txBody>
          <a:bodyPr wrap="square" lIns="80007" tIns="80007" rIns="80007" bIns="80007" anchor="ctr" anchorCtr="0">
            <a:spAutoFit/>
          </a:bodyPr>
          <a:lstStyle>
            <a:lvl1pPr algn="ctr">
              <a:buNone/>
              <a:defRPr sz="32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9845676" y="5268700"/>
            <a:ext cx="18744009" cy="740568"/>
          </a:xfrm>
          <a:prstGeom prst="rect">
            <a:avLst/>
          </a:prstGeom>
        </p:spPr>
        <p:txBody>
          <a:bodyPr wrap="square" lIns="200015" tIns="200015" rIns="200015" bIns="200015">
            <a:spAutoFit/>
          </a:bodyPr>
          <a:lstStyle>
            <a:lvl1pPr marL="0" indent="0">
              <a:buNone/>
              <a:defRPr sz="2200">
                <a:latin typeface="Trebuchet MS" pitchFamily="34" charset="0"/>
              </a:defRPr>
            </a:lvl1pPr>
            <a:lvl2pPr marL="1300097" indent="-500037">
              <a:defRPr sz="2200">
                <a:latin typeface="Trebuchet MS" pitchFamily="34" charset="0"/>
              </a:defRPr>
            </a:lvl2pPr>
            <a:lvl3pPr marL="1800135" indent="-500037">
              <a:defRPr sz="2200">
                <a:latin typeface="Trebuchet MS" pitchFamily="34" charset="0"/>
              </a:defRPr>
            </a:lvl3pPr>
            <a:lvl4pPr marL="2350177" indent="-550042">
              <a:defRPr sz="2200">
                <a:latin typeface="Trebuchet MS" pitchFamily="34" charset="0"/>
              </a:defRPr>
            </a:lvl4pPr>
            <a:lvl5pPr marL="2750206" indent="-400030">
              <a:defRPr sz="22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9837341" y="4608911"/>
            <a:ext cx="18752344" cy="659789"/>
          </a:xfrm>
          <a:prstGeom prst="rect">
            <a:avLst/>
          </a:prstGeom>
          <a:noFill/>
        </p:spPr>
        <p:txBody>
          <a:bodyPr wrap="square" lIns="80007" tIns="80007" rIns="80007" bIns="80007" anchor="ctr" anchorCtr="0">
            <a:spAutoFit/>
          </a:bodyPr>
          <a:lstStyle>
            <a:lvl1pPr algn="ctr">
              <a:buNone/>
              <a:defRPr sz="32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9845676" y="17942537"/>
            <a:ext cx="18744009" cy="740568"/>
          </a:xfrm>
          <a:prstGeom prst="rect">
            <a:avLst/>
          </a:prstGeom>
        </p:spPr>
        <p:txBody>
          <a:bodyPr wrap="square" lIns="200015" tIns="200015" rIns="200015" bIns="200015">
            <a:spAutoFit/>
          </a:bodyPr>
          <a:lstStyle>
            <a:lvl1pPr marL="0" indent="0">
              <a:buNone/>
              <a:defRPr sz="2200">
                <a:latin typeface="Trebuchet MS" pitchFamily="34" charset="0"/>
              </a:defRPr>
            </a:lvl1pPr>
            <a:lvl2pPr marL="1300097" indent="-500037">
              <a:defRPr sz="2200">
                <a:latin typeface="Trebuchet MS" pitchFamily="34" charset="0"/>
              </a:defRPr>
            </a:lvl2pPr>
            <a:lvl3pPr marL="1800135" indent="-500037">
              <a:defRPr sz="2200">
                <a:latin typeface="Trebuchet MS" pitchFamily="34" charset="0"/>
              </a:defRPr>
            </a:lvl3pPr>
            <a:lvl4pPr marL="2350177" indent="-550042">
              <a:defRPr sz="2200">
                <a:latin typeface="Trebuchet MS" pitchFamily="34" charset="0"/>
              </a:defRPr>
            </a:lvl4pPr>
            <a:lvl5pPr marL="2750206" indent="-400030">
              <a:defRPr sz="22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9845676" y="17282748"/>
            <a:ext cx="18744009" cy="659789"/>
          </a:xfrm>
          <a:prstGeom prst="rect">
            <a:avLst/>
          </a:prstGeom>
          <a:noFill/>
        </p:spPr>
        <p:txBody>
          <a:bodyPr wrap="square" lIns="80007" tIns="80007" rIns="80007" bIns="80007" anchor="ctr" anchorCtr="0">
            <a:spAutoFit/>
          </a:bodyPr>
          <a:lstStyle>
            <a:lvl1pPr algn="ctr">
              <a:buNone/>
              <a:defRPr sz="32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29036963" y="4608910"/>
            <a:ext cx="8926116" cy="659789"/>
          </a:xfrm>
          <a:prstGeom prst="rect">
            <a:avLst/>
          </a:prstGeom>
          <a:noFill/>
        </p:spPr>
        <p:txBody>
          <a:bodyPr wrap="square" lIns="80007" tIns="80007" rIns="80007" bIns="80007" anchor="ctr" anchorCtr="0">
            <a:spAutoFit/>
          </a:bodyPr>
          <a:lstStyle>
            <a:lvl1pPr algn="ctr">
              <a:buNone/>
              <a:defRPr sz="32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29036962" y="5268699"/>
            <a:ext cx="8926116" cy="740568"/>
          </a:xfrm>
          <a:prstGeom prst="rect">
            <a:avLst/>
          </a:prstGeom>
        </p:spPr>
        <p:txBody>
          <a:bodyPr wrap="square" lIns="200015" tIns="200015" rIns="200015" bIns="200015">
            <a:spAutoFit/>
          </a:bodyPr>
          <a:lstStyle>
            <a:lvl1pPr marL="0" indent="0">
              <a:buNone/>
              <a:defRPr sz="2200">
                <a:latin typeface="Trebuchet MS" pitchFamily="34" charset="0"/>
              </a:defRPr>
            </a:lvl1pPr>
            <a:lvl2pPr marL="1300097" indent="-500037">
              <a:defRPr sz="2200">
                <a:latin typeface="Trebuchet MS" pitchFamily="34" charset="0"/>
              </a:defRPr>
            </a:lvl2pPr>
            <a:lvl3pPr marL="1800135" indent="-500037">
              <a:defRPr sz="2200">
                <a:latin typeface="Trebuchet MS" pitchFamily="34" charset="0"/>
              </a:defRPr>
            </a:lvl3pPr>
            <a:lvl4pPr marL="2350177" indent="-550042">
              <a:defRPr sz="2200">
                <a:latin typeface="Trebuchet MS" pitchFamily="34" charset="0"/>
              </a:defRPr>
            </a:lvl4pPr>
            <a:lvl5pPr marL="2750206" indent="-400030">
              <a:defRPr sz="22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9036961" y="12475188"/>
            <a:ext cx="8926116" cy="659789"/>
          </a:xfrm>
          <a:prstGeom prst="rect">
            <a:avLst/>
          </a:prstGeom>
          <a:noFill/>
        </p:spPr>
        <p:txBody>
          <a:bodyPr wrap="square" lIns="80007" tIns="80007" rIns="80007" bIns="80007" anchor="ctr" anchorCtr="0">
            <a:spAutoFit/>
          </a:bodyPr>
          <a:lstStyle>
            <a:lvl1pPr algn="ctr">
              <a:buNone/>
              <a:defRPr sz="32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29036960" y="13134977"/>
            <a:ext cx="8926116" cy="740568"/>
          </a:xfrm>
          <a:prstGeom prst="rect">
            <a:avLst/>
          </a:prstGeom>
        </p:spPr>
        <p:txBody>
          <a:bodyPr wrap="square" lIns="200015" tIns="200015" rIns="200015" bIns="200015">
            <a:spAutoFit/>
          </a:bodyPr>
          <a:lstStyle>
            <a:lvl1pPr marL="0" indent="0">
              <a:buNone/>
              <a:defRPr sz="2200">
                <a:latin typeface="Trebuchet MS" pitchFamily="34" charset="0"/>
              </a:defRPr>
            </a:lvl1pPr>
            <a:lvl2pPr marL="1300097" indent="-500037">
              <a:defRPr sz="2200">
                <a:latin typeface="Trebuchet MS" pitchFamily="34" charset="0"/>
              </a:defRPr>
            </a:lvl2pPr>
            <a:lvl3pPr marL="1800135" indent="-500037">
              <a:defRPr sz="2200">
                <a:latin typeface="Trebuchet MS" pitchFamily="34" charset="0"/>
              </a:defRPr>
            </a:lvl3pPr>
            <a:lvl4pPr marL="2350177" indent="-550042">
              <a:defRPr sz="2200">
                <a:latin typeface="Trebuchet MS" pitchFamily="34" charset="0"/>
              </a:defRPr>
            </a:lvl4pPr>
            <a:lvl5pPr marL="2750206" indent="-400030">
              <a:defRPr sz="22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9036958" y="22469477"/>
            <a:ext cx="8926116" cy="659789"/>
          </a:xfrm>
          <a:prstGeom prst="rect">
            <a:avLst/>
          </a:prstGeom>
          <a:noFill/>
        </p:spPr>
        <p:txBody>
          <a:bodyPr wrap="square" lIns="80007" tIns="80007" rIns="80007" bIns="80007" anchor="ctr" anchorCtr="0">
            <a:spAutoFit/>
          </a:bodyPr>
          <a:lstStyle>
            <a:lvl1pPr algn="ctr">
              <a:buNone/>
              <a:defRPr sz="32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29036959" y="23129266"/>
            <a:ext cx="8926116" cy="740568"/>
          </a:xfrm>
          <a:prstGeom prst="rect">
            <a:avLst/>
          </a:prstGeom>
        </p:spPr>
        <p:txBody>
          <a:bodyPr wrap="square" lIns="200015" tIns="200015" rIns="200015" bIns="200015">
            <a:spAutoFit/>
          </a:bodyPr>
          <a:lstStyle>
            <a:lvl1pPr marL="0" indent="0">
              <a:buNone/>
              <a:defRPr sz="2200">
                <a:latin typeface="Trebuchet MS" pitchFamily="34" charset="0"/>
              </a:defRPr>
            </a:lvl1pPr>
            <a:lvl2pPr marL="1300097" indent="-500037">
              <a:defRPr sz="2200">
                <a:latin typeface="Trebuchet MS" pitchFamily="34" charset="0"/>
              </a:defRPr>
            </a:lvl2pPr>
            <a:lvl3pPr marL="1800135" indent="-500037">
              <a:defRPr sz="2200">
                <a:latin typeface="Trebuchet MS" pitchFamily="34" charset="0"/>
              </a:defRPr>
            </a:lvl3pPr>
            <a:lvl4pPr marL="2350177" indent="-550042">
              <a:defRPr sz="2200">
                <a:latin typeface="Trebuchet MS" pitchFamily="34" charset="0"/>
              </a:defRPr>
            </a:lvl4pPr>
            <a:lvl5pPr marL="2750206" indent="-400030">
              <a:defRPr sz="22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461168" y="13082608"/>
            <a:ext cx="8926116" cy="740568"/>
          </a:xfrm>
          <a:prstGeom prst="rect">
            <a:avLst/>
          </a:prstGeom>
        </p:spPr>
        <p:txBody>
          <a:bodyPr wrap="square" lIns="200015" tIns="200015" rIns="200015" bIns="200015">
            <a:spAutoFit/>
          </a:bodyPr>
          <a:lstStyle>
            <a:lvl1pPr marL="0" indent="0">
              <a:buNone/>
              <a:defRPr sz="2200">
                <a:latin typeface="Trebuchet MS" pitchFamily="34" charset="0"/>
              </a:defRPr>
            </a:lvl1pPr>
            <a:lvl2pPr marL="1300097" indent="-500037">
              <a:defRPr sz="2200">
                <a:latin typeface="Trebuchet MS" pitchFamily="34" charset="0"/>
              </a:defRPr>
            </a:lvl2pPr>
            <a:lvl3pPr marL="1800135" indent="-500037">
              <a:defRPr sz="2200">
                <a:latin typeface="Trebuchet MS" pitchFamily="34" charset="0"/>
              </a:defRPr>
            </a:lvl3pPr>
            <a:lvl4pPr marL="2350177" indent="-550042">
              <a:defRPr sz="2200">
                <a:latin typeface="Trebuchet MS" pitchFamily="34" charset="0"/>
              </a:defRPr>
            </a:lvl4pPr>
            <a:lvl5pPr marL="2750206" indent="-400030">
              <a:defRPr sz="2200">
                <a:latin typeface="Trebuchet MS" pitchFamily="34" charset="0"/>
              </a:defRPr>
            </a:lvl5pPr>
          </a:lstStyle>
          <a:p>
            <a:pPr lvl="0"/>
            <a:r>
              <a:rPr lang="en-US" dirty="0" smtClean="0"/>
              <a:t>Type in or paste your text here</a:t>
            </a:r>
            <a:endParaRPr lang="en-US" dirty="0"/>
          </a:p>
        </p:txBody>
      </p:sp>
      <p:sp>
        <p:nvSpPr>
          <p:cNvPr id="77" name="Text Placeholder 76"/>
          <p:cNvSpPr>
            <a:spLocks noGrp="1"/>
          </p:cNvSpPr>
          <p:nvPr>
            <p:ph type="body" sz="quarter" idx="150" hasCustomPrompt="1"/>
          </p:nvPr>
        </p:nvSpPr>
        <p:spPr>
          <a:xfrm>
            <a:off x="9821214" y="1562515"/>
            <a:ext cx="18744009" cy="1120140"/>
          </a:xfrm>
          <a:prstGeom prst="rect">
            <a:avLst/>
          </a:prstGeom>
        </p:spPr>
        <p:txBody>
          <a:bodyPr lIns="80010" tIns="40005" rIns="80010" bIns="40005">
            <a:normAutofit/>
          </a:bodyPr>
          <a:lstStyle>
            <a:lvl1pPr algn="ctr">
              <a:buFontTx/>
              <a:buNone/>
              <a:defRPr sz="5800">
                <a:solidFill>
                  <a:schemeClr val="bg1"/>
                </a:solidFill>
              </a:defRPr>
            </a:lvl1pPr>
            <a:lvl2pPr>
              <a:buFontTx/>
              <a:buNone/>
              <a:defRPr sz="6300"/>
            </a:lvl2pPr>
            <a:lvl3pPr>
              <a:buFontTx/>
              <a:buNone/>
              <a:defRPr sz="6300"/>
            </a:lvl3pPr>
            <a:lvl4pPr>
              <a:buFontTx/>
              <a:buNone/>
              <a:defRPr sz="6300"/>
            </a:lvl4pPr>
            <a:lvl5pPr>
              <a:buFontTx/>
              <a:buNone/>
              <a:defRPr sz="6300"/>
            </a:lvl5pPr>
          </a:lstStyle>
          <a:p>
            <a:pPr lvl="0"/>
            <a:r>
              <a:rPr lang="en-US" dirty="0" smtClean="0"/>
              <a:t>Click here to add authors</a:t>
            </a:r>
            <a:endParaRPr lang="en-US" dirty="0"/>
          </a:p>
        </p:txBody>
      </p:sp>
      <p:sp>
        <p:nvSpPr>
          <p:cNvPr id="47" name="Text Placeholder 76"/>
          <p:cNvSpPr>
            <a:spLocks noGrp="1"/>
          </p:cNvSpPr>
          <p:nvPr>
            <p:ph type="body" sz="quarter" idx="184" hasCustomPrompt="1"/>
          </p:nvPr>
        </p:nvSpPr>
        <p:spPr>
          <a:xfrm>
            <a:off x="9821214" y="2727771"/>
            <a:ext cx="18744009" cy="1018309"/>
          </a:xfrm>
          <a:prstGeom prst="rect">
            <a:avLst/>
          </a:prstGeom>
        </p:spPr>
        <p:txBody>
          <a:bodyPr lIns="80010" tIns="40005" rIns="80010" bIns="40005">
            <a:normAutofit/>
          </a:bodyPr>
          <a:lstStyle>
            <a:lvl1pPr algn="ctr">
              <a:buFontTx/>
              <a:buNone/>
              <a:defRPr sz="4700">
                <a:solidFill>
                  <a:schemeClr val="bg1"/>
                </a:solidFill>
              </a:defRPr>
            </a:lvl1pPr>
            <a:lvl2pPr>
              <a:buFontTx/>
              <a:buNone/>
              <a:defRPr sz="6300"/>
            </a:lvl2pPr>
            <a:lvl3pPr>
              <a:buFontTx/>
              <a:buNone/>
              <a:defRPr sz="6300"/>
            </a:lvl3pPr>
            <a:lvl4pPr>
              <a:buFontTx/>
              <a:buNone/>
              <a:defRPr sz="6300"/>
            </a:lvl4pPr>
            <a:lvl5pPr>
              <a:buFontTx/>
              <a:buNone/>
              <a:defRPr sz="6300"/>
            </a:lvl5pPr>
          </a:lstStyle>
          <a:p>
            <a:pPr lvl="0"/>
            <a:r>
              <a:rPr lang="en-US" dirty="0" smtClean="0"/>
              <a:t>Click here to add affiliations</a:t>
            </a:r>
            <a:endParaRPr lang="en-US" dirty="0"/>
          </a:p>
        </p:txBody>
      </p:sp>
      <p:sp>
        <p:nvSpPr>
          <p:cNvPr id="48" name="Text Placeholder 76"/>
          <p:cNvSpPr>
            <a:spLocks noGrp="1"/>
          </p:cNvSpPr>
          <p:nvPr>
            <p:ph type="body" sz="quarter" idx="185" hasCustomPrompt="1"/>
          </p:nvPr>
        </p:nvSpPr>
        <p:spPr>
          <a:xfrm>
            <a:off x="9821214" y="365263"/>
            <a:ext cx="18744009" cy="1120140"/>
          </a:xfrm>
          <a:prstGeom prst="rect">
            <a:avLst/>
          </a:prstGeom>
        </p:spPr>
        <p:txBody>
          <a:bodyPr lIns="80010" tIns="40005" rIns="80010" bIns="40005">
            <a:normAutofit/>
          </a:bodyPr>
          <a:lstStyle>
            <a:lvl1pPr algn="ctr">
              <a:buFontTx/>
              <a:buNone/>
              <a:defRPr sz="7700">
                <a:solidFill>
                  <a:schemeClr val="bg1"/>
                </a:solidFill>
              </a:defRPr>
            </a:lvl1pPr>
            <a:lvl2pPr>
              <a:buFontTx/>
              <a:buNone/>
              <a:defRPr sz="6300"/>
            </a:lvl2pPr>
            <a:lvl3pPr>
              <a:buFontTx/>
              <a:buNone/>
              <a:defRPr sz="6300"/>
            </a:lvl3pPr>
            <a:lvl4pPr>
              <a:buFontTx/>
              <a:buNone/>
              <a:defRPr sz="6300"/>
            </a:lvl4pPr>
            <a:lvl5pPr>
              <a:buFontTx/>
              <a:buNone/>
              <a:defRPr sz="63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0000">
                <a:alpha val="50000"/>
              </a:srgbClr>
            </a:gs>
            <a:gs pos="50000">
              <a:schemeClr val="bg1"/>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8404800" cy="3825478"/>
          </a:xfrm>
          <a:prstGeom prst="rect">
            <a:avLst/>
          </a:prstGeom>
          <a:solidFill>
            <a:schemeClr val="bg1"/>
          </a:solidFill>
          <a:ln w="9525">
            <a:solidFill>
              <a:schemeClr val="tx1"/>
            </a:solidFill>
            <a:miter lim="800000"/>
            <a:headEnd/>
            <a:tailEnd/>
          </a:ln>
          <a:effectLst/>
        </p:spPr>
        <p:txBody>
          <a:bodyPr wrap="none" lIns="80007" tIns="40002" rIns="80007" bIns="40002" anchor="ctr"/>
          <a:lstStyle/>
          <a:p>
            <a:pPr>
              <a:defRPr/>
            </a:pPr>
            <a:endParaRPr lang="en-US" dirty="0">
              <a:solidFill>
                <a:schemeClr val="accent2"/>
              </a:solidFill>
            </a:endParaRPr>
          </a:p>
        </p:txBody>
      </p:sp>
      <p:sp>
        <p:nvSpPr>
          <p:cNvPr id="9" name="Rectangle 9"/>
          <p:cNvSpPr>
            <a:spLocks noChangeArrowheads="1"/>
          </p:cNvSpPr>
          <p:nvPr/>
        </p:nvSpPr>
        <p:spPr bwMode="auto">
          <a:xfrm flipV="1">
            <a:off x="0" y="3825478"/>
            <a:ext cx="38404800" cy="379213"/>
          </a:xfrm>
          <a:prstGeom prst="rect">
            <a:avLst/>
          </a:prstGeom>
          <a:solidFill>
            <a:srgbClr val="FF0000"/>
          </a:solidFill>
          <a:ln w="152400">
            <a:noFill/>
            <a:miter lim="800000"/>
            <a:headEnd/>
            <a:tailEnd/>
          </a:ln>
          <a:effectLst/>
        </p:spPr>
        <p:txBody>
          <a:bodyPr wrap="none" lIns="80007" tIns="40002" rIns="80007" bIns="40002" anchor="ctr"/>
          <a:lstStyle/>
          <a:p>
            <a:pPr>
              <a:defRPr/>
            </a:pPr>
            <a:endParaRPr lang="en-US" baseline="-25000" dirty="0"/>
          </a:p>
        </p:txBody>
      </p:sp>
      <p:sp>
        <p:nvSpPr>
          <p:cNvPr id="30" name="Rounded Rectangle 29"/>
          <p:cNvSpPr/>
          <p:nvPr userDrawn="1"/>
        </p:nvSpPr>
        <p:spPr>
          <a:xfrm>
            <a:off x="443360" y="4608910"/>
            <a:ext cx="8907555" cy="23394591"/>
          </a:xfrm>
          <a:prstGeom prst="roundRect">
            <a:avLst>
              <a:gd name="adj" fmla="val 9229"/>
            </a:avLst>
          </a:prstGeom>
          <a:solidFill>
            <a:schemeClr val="bg1"/>
          </a:solidFill>
          <a:ln>
            <a:solidFill>
              <a:schemeClr val="tx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80010" tIns="40005" rIns="80010" bIns="40005" rtlCol="0" anchor="ctr"/>
          <a:lstStyle/>
          <a:p>
            <a:pPr algn="ctr"/>
            <a:endParaRPr lang="en-US"/>
          </a:p>
        </p:txBody>
      </p:sp>
      <p:sp>
        <p:nvSpPr>
          <p:cNvPr id="31" name="Rounded Rectangle 30"/>
          <p:cNvSpPr/>
          <p:nvPr userDrawn="1"/>
        </p:nvSpPr>
        <p:spPr>
          <a:xfrm>
            <a:off x="29019155" y="4600574"/>
            <a:ext cx="8907555" cy="23394591"/>
          </a:xfrm>
          <a:prstGeom prst="roundRect">
            <a:avLst>
              <a:gd name="adj" fmla="val 9229"/>
            </a:avLst>
          </a:prstGeom>
          <a:solidFill>
            <a:srgbClr val="FFFFFF"/>
          </a:solidFill>
          <a:ln>
            <a:solidFill>
              <a:srgbClr val="000000">
                <a:alpha val="58000"/>
              </a:srgbClr>
            </a:solidFill>
          </a:ln>
        </p:spPr>
        <p:style>
          <a:lnRef idx="2">
            <a:schemeClr val="accent1">
              <a:shade val="50000"/>
            </a:schemeClr>
          </a:lnRef>
          <a:fillRef idx="1">
            <a:schemeClr val="accent1"/>
          </a:fillRef>
          <a:effectRef idx="0">
            <a:schemeClr val="accent1"/>
          </a:effectRef>
          <a:fontRef idx="minor">
            <a:schemeClr val="lt1"/>
          </a:fontRef>
        </p:style>
        <p:txBody>
          <a:bodyPr lIns="80010" tIns="40005" rIns="80010" bIns="40005" rtlCol="0" anchor="ctr"/>
          <a:lstStyle/>
          <a:p>
            <a:pPr algn="ctr"/>
            <a:endParaRPr lang="en-US"/>
          </a:p>
        </p:txBody>
      </p:sp>
      <p:sp>
        <p:nvSpPr>
          <p:cNvPr id="32" name="Rounded Rectangle 31"/>
          <p:cNvSpPr/>
          <p:nvPr userDrawn="1"/>
        </p:nvSpPr>
        <p:spPr>
          <a:xfrm>
            <a:off x="9829008" y="4600574"/>
            <a:ext cx="18749564" cy="23394591"/>
          </a:xfrm>
          <a:prstGeom prst="roundRect">
            <a:avLst>
              <a:gd name="adj" fmla="val 4574"/>
            </a:avLst>
          </a:prstGeom>
          <a:solidFill>
            <a:srgbClr val="FFFFFF"/>
          </a:solidFill>
          <a:ln>
            <a:solidFill>
              <a:srgbClr val="000000">
                <a:alpha val="58000"/>
              </a:srgbClr>
            </a:solidFill>
          </a:ln>
        </p:spPr>
        <p:style>
          <a:lnRef idx="2">
            <a:schemeClr val="accent1">
              <a:shade val="50000"/>
            </a:schemeClr>
          </a:lnRef>
          <a:fillRef idx="1">
            <a:schemeClr val="accent1"/>
          </a:fillRef>
          <a:effectRef idx="0">
            <a:schemeClr val="accent1"/>
          </a:effectRef>
          <a:fontRef idx="minor">
            <a:schemeClr val="lt1"/>
          </a:fontRef>
        </p:style>
        <p:txBody>
          <a:bodyPr lIns="80010" tIns="40005" rIns="80010" bIns="40005"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txStyles>
    <p:titleStyle>
      <a:lvl1pPr algn="ctr" defTabSz="3840288" rtl="0" eaLnBrk="1" latinLnBrk="0" hangingPunct="1">
        <a:spcBef>
          <a:spcPct val="0"/>
        </a:spcBef>
        <a:buNone/>
        <a:defRPr sz="7700" kern="1200">
          <a:solidFill>
            <a:schemeClr val="bg1"/>
          </a:solidFill>
          <a:latin typeface="Trebuchet MS" pitchFamily="34" charset="0"/>
          <a:ea typeface="+mj-ea"/>
          <a:cs typeface="+mj-cs"/>
        </a:defRPr>
      </a:lvl1pPr>
    </p:titleStyle>
    <p:bodyStyle>
      <a:lvl1pPr marL="1440108" indent="-1440108" algn="l" defTabSz="3840288" rtl="0" eaLnBrk="1" latinLnBrk="0" hangingPunct="1">
        <a:spcBef>
          <a:spcPct val="20000"/>
        </a:spcBef>
        <a:buFont typeface="Arial" pitchFamily="34" charset="0"/>
        <a:buChar char="•"/>
        <a:defRPr sz="13500" kern="1200">
          <a:solidFill>
            <a:schemeClr val="tx1"/>
          </a:solidFill>
          <a:latin typeface="+mn-lt"/>
          <a:ea typeface="+mn-ea"/>
          <a:cs typeface="+mn-cs"/>
        </a:defRPr>
      </a:lvl1pPr>
      <a:lvl2pPr marL="3120234" indent="-1200090" algn="l" defTabSz="3840288" rtl="0" eaLnBrk="1" latinLnBrk="0" hangingPunct="1">
        <a:spcBef>
          <a:spcPct val="20000"/>
        </a:spcBef>
        <a:buFont typeface="Arial" pitchFamily="34" charset="0"/>
        <a:buChar char="–"/>
        <a:defRPr sz="11800" kern="1200">
          <a:solidFill>
            <a:schemeClr val="tx1"/>
          </a:solidFill>
          <a:latin typeface="+mn-lt"/>
          <a:ea typeface="+mn-ea"/>
          <a:cs typeface="+mn-cs"/>
        </a:defRPr>
      </a:lvl2pPr>
      <a:lvl3pPr marL="4800360" indent="-960073" algn="l" defTabSz="3840288" rtl="0" eaLnBrk="1" latinLnBrk="0" hangingPunct="1">
        <a:spcBef>
          <a:spcPct val="20000"/>
        </a:spcBef>
        <a:buFont typeface="Arial" pitchFamily="34" charset="0"/>
        <a:buChar char="•"/>
        <a:defRPr sz="10200" kern="1200">
          <a:solidFill>
            <a:schemeClr val="tx1"/>
          </a:solidFill>
          <a:latin typeface="+mn-lt"/>
          <a:ea typeface="+mn-ea"/>
          <a:cs typeface="+mn-cs"/>
        </a:defRPr>
      </a:lvl3pPr>
      <a:lvl4pPr marL="6720505"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4pPr>
      <a:lvl5pPr marL="8640648"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5pPr>
      <a:lvl6pPr marL="10560792"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6pPr>
      <a:lvl7pPr marL="12480935"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7pPr>
      <a:lvl8pPr marL="14401080"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8pPr>
      <a:lvl9pPr marL="16321224"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9pPr>
    </p:bodyStyle>
    <p:otherStyle>
      <a:defPPr>
        <a:defRPr lang="en-US"/>
      </a:defPPr>
      <a:lvl1pPr marL="0" algn="l" defTabSz="3840288" rtl="0" eaLnBrk="1" latinLnBrk="0" hangingPunct="1">
        <a:defRPr sz="7500" kern="1200">
          <a:solidFill>
            <a:schemeClr val="tx1"/>
          </a:solidFill>
          <a:latin typeface="+mn-lt"/>
          <a:ea typeface="+mn-ea"/>
          <a:cs typeface="+mn-cs"/>
        </a:defRPr>
      </a:lvl1pPr>
      <a:lvl2pPr marL="1920145" algn="l" defTabSz="3840288" rtl="0" eaLnBrk="1" latinLnBrk="0" hangingPunct="1">
        <a:defRPr sz="7500" kern="1200">
          <a:solidFill>
            <a:schemeClr val="tx1"/>
          </a:solidFill>
          <a:latin typeface="+mn-lt"/>
          <a:ea typeface="+mn-ea"/>
          <a:cs typeface="+mn-cs"/>
        </a:defRPr>
      </a:lvl2pPr>
      <a:lvl3pPr marL="3840288" algn="l" defTabSz="3840288" rtl="0" eaLnBrk="1" latinLnBrk="0" hangingPunct="1">
        <a:defRPr sz="7500" kern="1200">
          <a:solidFill>
            <a:schemeClr val="tx1"/>
          </a:solidFill>
          <a:latin typeface="+mn-lt"/>
          <a:ea typeface="+mn-ea"/>
          <a:cs typeface="+mn-cs"/>
        </a:defRPr>
      </a:lvl3pPr>
      <a:lvl4pPr marL="5760432" algn="l" defTabSz="3840288" rtl="0" eaLnBrk="1" latinLnBrk="0" hangingPunct="1">
        <a:defRPr sz="7500" kern="1200">
          <a:solidFill>
            <a:schemeClr val="tx1"/>
          </a:solidFill>
          <a:latin typeface="+mn-lt"/>
          <a:ea typeface="+mn-ea"/>
          <a:cs typeface="+mn-cs"/>
        </a:defRPr>
      </a:lvl4pPr>
      <a:lvl5pPr marL="7680576" algn="l" defTabSz="3840288" rtl="0" eaLnBrk="1" latinLnBrk="0" hangingPunct="1">
        <a:defRPr sz="7500" kern="1200">
          <a:solidFill>
            <a:schemeClr val="tx1"/>
          </a:solidFill>
          <a:latin typeface="+mn-lt"/>
          <a:ea typeface="+mn-ea"/>
          <a:cs typeface="+mn-cs"/>
        </a:defRPr>
      </a:lvl5pPr>
      <a:lvl6pPr marL="9600721" algn="l" defTabSz="3840288" rtl="0" eaLnBrk="1" latinLnBrk="0" hangingPunct="1">
        <a:defRPr sz="7500" kern="1200">
          <a:solidFill>
            <a:schemeClr val="tx1"/>
          </a:solidFill>
          <a:latin typeface="+mn-lt"/>
          <a:ea typeface="+mn-ea"/>
          <a:cs typeface="+mn-cs"/>
        </a:defRPr>
      </a:lvl6pPr>
      <a:lvl7pPr marL="11520865" algn="l" defTabSz="3840288" rtl="0" eaLnBrk="1" latinLnBrk="0" hangingPunct="1">
        <a:defRPr sz="7500" kern="1200">
          <a:solidFill>
            <a:schemeClr val="tx1"/>
          </a:solidFill>
          <a:latin typeface="+mn-lt"/>
          <a:ea typeface="+mn-ea"/>
          <a:cs typeface="+mn-cs"/>
        </a:defRPr>
      </a:lvl7pPr>
      <a:lvl8pPr marL="13441008" algn="l" defTabSz="3840288" rtl="0" eaLnBrk="1" latinLnBrk="0" hangingPunct="1">
        <a:defRPr sz="7500" kern="1200">
          <a:solidFill>
            <a:schemeClr val="tx1"/>
          </a:solidFill>
          <a:latin typeface="+mn-lt"/>
          <a:ea typeface="+mn-ea"/>
          <a:cs typeface="+mn-cs"/>
        </a:defRPr>
      </a:lvl8pPr>
      <a:lvl9pPr marL="15361153" algn="l" defTabSz="3840288" rtl="0" eaLnBrk="1" latinLnBrk="0" hangingPunct="1">
        <a:defRPr sz="7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7"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1168" y="5268699"/>
            <a:ext cx="8921949" cy="7784419"/>
          </a:xfrm>
        </p:spPr>
        <p:txBody>
          <a:bodyPr/>
          <a:lstStyle/>
          <a:p>
            <a:pPr marL="342900" lvl="1" indent="-342900">
              <a:buFont typeface="Arial" panose="020B0604020202020204" pitchFamily="34" charset="0"/>
              <a:buChar char="•"/>
            </a:pPr>
            <a:r>
              <a:rPr lang="en-US" dirty="0" smtClean="0">
                <a:solidFill>
                  <a:srgbClr val="000000"/>
                </a:solidFill>
              </a:rPr>
              <a:t>“Microaggressions are everyday verbal, nonverbal, and environmental slights, snubs, or insults, whether  intentional or unintentional, that communicate hostile, derogatory, or negative messages to target persons based solely upon marginalized group membership” (Sue </a:t>
            </a:r>
            <a:r>
              <a:rPr lang="en-US" dirty="0">
                <a:solidFill>
                  <a:srgbClr val="000000"/>
                </a:solidFill>
              </a:rPr>
              <a:t>2010</a:t>
            </a:r>
            <a:r>
              <a:rPr lang="en-US" dirty="0" smtClean="0">
                <a:solidFill>
                  <a:srgbClr val="000000"/>
                </a:solidFill>
              </a:rPr>
              <a:t>).</a:t>
            </a:r>
          </a:p>
          <a:p>
            <a:pPr marL="342900" lvl="1" indent="-342900">
              <a:buFont typeface="Arial" panose="020B0604020202020204" pitchFamily="34" charset="0"/>
              <a:buChar char="•"/>
            </a:pPr>
            <a:r>
              <a:rPr lang="en-US" dirty="0">
                <a:solidFill>
                  <a:srgbClr val="000000"/>
                </a:solidFill>
              </a:rPr>
              <a:t>“These everyday occurrences may on the surface appear quite harmless, trivial, or be described as ‘small </a:t>
            </a:r>
            <a:r>
              <a:rPr lang="en-US" dirty="0" smtClean="0">
                <a:solidFill>
                  <a:srgbClr val="000000"/>
                </a:solidFill>
              </a:rPr>
              <a:t>slights,’ </a:t>
            </a:r>
            <a:r>
              <a:rPr lang="en-US" dirty="0">
                <a:solidFill>
                  <a:srgbClr val="000000"/>
                </a:solidFill>
              </a:rPr>
              <a:t>but research indicates they have a powerful impact upon the psychological well-being of marginalized groups</a:t>
            </a:r>
            <a:r>
              <a:rPr lang="en-US" dirty="0" smtClean="0">
                <a:solidFill>
                  <a:srgbClr val="000000"/>
                </a:solidFill>
              </a:rPr>
              <a:t>” </a:t>
            </a:r>
            <a:r>
              <a:rPr lang="en-US" dirty="0">
                <a:solidFill>
                  <a:srgbClr val="000000"/>
                </a:solidFill>
              </a:rPr>
              <a:t>(Sue </a:t>
            </a:r>
            <a:r>
              <a:rPr lang="en-US" dirty="0" smtClean="0">
                <a:solidFill>
                  <a:srgbClr val="000000"/>
                </a:solidFill>
              </a:rPr>
              <a:t>2010). </a:t>
            </a:r>
          </a:p>
          <a:p>
            <a:pPr marL="342900" lvl="1" indent="-342900">
              <a:buFont typeface="Arial" panose="020B0604020202020204" pitchFamily="34" charset="0"/>
              <a:buChar char="•"/>
            </a:pPr>
            <a:r>
              <a:rPr lang="en-US" dirty="0" smtClean="0"/>
              <a:t>Some </a:t>
            </a:r>
            <a:r>
              <a:rPr lang="en-US" dirty="0"/>
              <a:t>of the microaggressions studies that have been done include “The Taxonomy of Microaggressions; call for research”, “The identification of 5 domains related to the experience of Mas for Black people”. </a:t>
            </a:r>
            <a:r>
              <a:rPr lang="en-US" dirty="0" smtClean="0"/>
              <a:t>(Wong et al. 2010)</a:t>
            </a:r>
            <a:endParaRPr lang="en-US" dirty="0" smtClean="0"/>
          </a:p>
          <a:p>
            <a:pPr marL="342900" lvl="1" indent="-342900">
              <a:buFont typeface="Arial" panose="020B0604020202020204" pitchFamily="34" charset="0"/>
              <a:buChar char="•"/>
            </a:pPr>
            <a:r>
              <a:rPr lang="en-US" dirty="0"/>
              <a:t>Two gaps in the field that I hoped to address was, how coping mechanisms mitigate the effects of MA and collecting some actual experimental data to work with.</a:t>
            </a:r>
          </a:p>
          <a:p>
            <a:pPr marL="342900" lvl="1" indent="-342900">
              <a:buFont typeface="Arial" panose="020B0604020202020204" pitchFamily="34" charset="0"/>
              <a:buChar char="•"/>
            </a:pPr>
            <a:r>
              <a:rPr lang="en-US" dirty="0" smtClean="0">
                <a:solidFill>
                  <a:srgbClr val="000000"/>
                </a:solidFill>
              </a:rPr>
              <a:t>My experiment was created to collect some quantitative data of microaggression. I also </a:t>
            </a:r>
            <a:r>
              <a:rPr lang="en-US" dirty="0">
                <a:solidFill>
                  <a:srgbClr val="000000"/>
                </a:solidFill>
              </a:rPr>
              <a:t>wanted to see if there is a difference in identifying and reacting healthy to microaggressions in individuals who have sustained controlled simulated experiences with microaggressions and those who </a:t>
            </a:r>
            <a:r>
              <a:rPr lang="en-US" dirty="0" smtClean="0">
                <a:solidFill>
                  <a:srgbClr val="000000"/>
                </a:solidFill>
              </a:rPr>
              <a:t>don’t.</a:t>
            </a:r>
            <a:endParaRPr lang="en-US" dirty="0">
              <a:solidFill>
                <a:srgbClr val="000000"/>
              </a:solidFill>
            </a:endParaRPr>
          </a:p>
        </p:txBody>
      </p:sp>
      <p:sp>
        <p:nvSpPr>
          <p:cNvPr id="3" name="Text Placeholder 2"/>
          <p:cNvSpPr>
            <a:spLocks noGrp="1"/>
          </p:cNvSpPr>
          <p:nvPr>
            <p:ph type="body" sz="quarter" idx="11"/>
          </p:nvPr>
        </p:nvSpPr>
        <p:spPr/>
        <p:txBody>
          <a:bodyPr/>
          <a:lstStyle/>
          <a:p>
            <a:r>
              <a:rPr lang="en-US" dirty="0" smtClean="0">
                <a:solidFill>
                  <a:schemeClr val="tx1"/>
                </a:solidFill>
              </a:rPr>
              <a:t>INTRODUCTION</a:t>
            </a:r>
            <a:endParaRPr lang="en-US" dirty="0">
              <a:solidFill>
                <a:schemeClr val="tx1"/>
              </a:solidFill>
            </a:endParaRPr>
          </a:p>
        </p:txBody>
      </p:sp>
      <p:pic>
        <p:nvPicPr>
          <p:cNvPr id="50" name="Picture Placeholder 49"/>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tretch>
            <a:fillRect/>
          </a:stretch>
        </p:blipFill>
        <p:spPr>
          <a:xfrm>
            <a:off x="684315" y="1311055"/>
            <a:ext cx="9161361" cy="1371600"/>
          </a:xfrm>
        </p:spPr>
      </p:pic>
      <p:pic>
        <p:nvPicPr>
          <p:cNvPr id="49" name="Picture Placeholder 48"/>
          <p:cNvPicPr>
            <a:picLocks noGrp="1" noChangeAspect="1"/>
          </p:cNvPicPr>
          <p:nvPr>
            <p:ph type="pic" sz="quarter" idx="18"/>
          </p:nvPr>
        </p:nvPicPr>
        <p:blipFill>
          <a:blip r:embed="rId4" cstate="print">
            <a:extLst>
              <a:ext uri="{28A0092B-C50C-407E-A947-70E740481C1C}">
                <a14:useLocalDpi xmlns:a14="http://schemas.microsoft.com/office/drawing/2010/main" val="0"/>
              </a:ext>
            </a:extLst>
          </a:blip>
          <a:stretch>
            <a:fillRect/>
          </a:stretch>
        </p:blipFill>
        <p:spPr>
          <a:xfrm>
            <a:off x="32175715" y="563221"/>
            <a:ext cx="5591978" cy="2743200"/>
          </a:xfrm>
        </p:spPr>
      </p:pic>
      <p:sp>
        <p:nvSpPr>
          <p:cNvPr id="7" name="Text Placeholder 6"/>
          <p:cNvSpPr>
            <a:spLocks noGrp="1"/>
          </p:cNvSpPr>
          <p:nvPr>
            <p:ph type="body" sz="quarter" idx="21"/>
          </p:nvPr>
        </p:nvSpPr>
        <p:spPr>
          <a:xfrm>
            <a:off x="462740" y="16484307"/>
            <a:ext cx="8924544" cy="4805141"/>
          </a:xfrm>
        </p:spPr>
        <p:txBody>
          <a:bodyPr/>
          <a:lstStyle/>
          <a:p>
            <a:r>
              <a:rPr lang="en-US" dirty="0" smtClean="0">
                <a:solidFill>
                  <a:srgbClr val="000000"/>
                </a:solidFill>
              </a:rPr>
              <a:t>For this experiment I had 15 subjects. The materials included cutout slips of paper folded in have that contained all the information for the game. In the top left corner of each paper was the location of the article within the game. </a:t>
            </a:r>
            <a:r>
              <a:rPr lang="en-US" dirty="0" smtClean="0">
                <a:solidFill>
                  <a:srgbClr val="000000"/>
                </a:solidFill>
              </a:rPr>
              <a:t>These locations stated the scenario number and the choice number.</a:t>
            </a:r>
            <a:r>
              <a:rPr lang="en-US" dirty="0" smtClean="0">
                <a:solidFill>
                  <a:srgbClr val="000000"/>
                </a:solidFill>
              </a:rPr>
              <a:t> Each individual took a </a:t>
            </a:r>
            <a:r>
              <a:rPr lang="en-US" dirty="0">
                <a:solidFill>
                  <a:srgbClr val="000000"/>
                </a:solidFill>
              </a:rPr>
              <a:t>L</a:t>
            </a:r>
            <a:r>
              <a:rPr lang="en-US" dirty="0" smtClean="0">
                <a:solidFill>
                  <a:srgbClr val="000000"/>
                </a:solidFill>
              </a:rPr>
              <a:t>ikert style survey before playing the game, and another after playing the game. The game consisted of four scenarios where the player was supposed to choose from three responses the response they felt would be best given each unique situation. An example of one of these scenarios follows in the data section. </a:t>
            </a:r>
            <a:r>
              <a:rPr lang="en-US" dirty="0" smtClean="0">
                <a:solidFill>
                  <a:srgbClr val="000000"/>
                </a:solidFill>
              </a:rPr>
              <a:t>For the debriefing after the second survey I discussed with each player what their end score was and showed them what the most appropriate responses for each scenario was.</a:t>
            </a:r>
            <a:endParaRPr lang="en-US" dirty="0">
              <a:solidFill>
                <a:srgbClr val="000000"/>
              </a:solidFill>
            </a:endParaRPr>
          </a:p>
        </p:txBody>
      </p:sp>
      <p:sp>
        <p:nvSpPr>
          <p:cNvPr id="8" name="Text Placeholder 7"/>
          <p:cNvSpPr>
            <a:spLocks noGrp="1"/>
          </p:cNvSpPr>
          <p:nvPr>
            <p:ph type="body" sz="quarter" idx="22"/>
          </p:nvPr>
        </p:nvSpPr>
        <p:spPr>
          <a:xfrm>
            <a:off x="461167" y="15825939"/>
            <a:ext cx="8924544" cy="658368"/>
          </a:xfrm>
        </p:spPr>
        <p:txBody>
          <a:bodyPr/>
          <a:lstStyle/>
          <a:p>
            <a:r>
              <a:rPr lang="en-US" dirty="0" smtClean="0">
                <a:solidFill>
                  <a:srgbClr val="000000"/>
                </a:solidFill>
              </a:rPr>
              <a:t>MATERIALS &amp; METHODS</a:t>
            </a:r>
            <a:endParaRPr lang="en-US" dirty="0">
              <a:solidFill>
                <a:srgbClr val="000000"/>
              </a:solidFill>
            </a:endParaRPr>
          </a:p>
        </p:txBody>
      </p:sp>
      <p:sp>
        <p:nvSpPr>
          <p:cNvPr id="9" name="Text Placeholder 8"/>
          <p:cNvSpPr>
            <a:spLocks noGrp="1"/>
          </p:cNvSpPr>
          <p:nvPr>
            <p:ph type="body" sz="quarter" idx="23"/>
          </p:nvPr>
        </p:nvSpPr>
        <p:spPr>
          <a:xfrm>
            <a:off x="29104732" y="5365615"/>
            <a:ext cx="8924544" cy="6768756"/>
          </a:xfrm>
        </p:spPr>
        <p:txBody>
          <a:bodyPr/>
          <a:lstStyle/>
          <a:p>
            <a:r>
              <a:rPr lang="en-US" b="1" dirty="0" smtClean="0">
                <a:solidFill>
                  <a:srgbClr val="000000"/>
                </a:solidFill>
              </a:rPr>
              <a:t>FIGURE 1.</a:t>
            </a:r>
            <a:r>
              <a:rPr lang="en-US" dirty="0" smtClean="0">
                <a:solidFill>
                  <a:srgbClr val="000000"/>
                </a:solidFill>
              </a:rPr>
              <a:t> Shows the survey used by the participants before and after they played the game.</a:t>
            </a:r>
          </a:p>
          <a:p>
            <a:endParaRPr lang="en-US" dirty="0">
              <a:solidFill>
                <a:srgbClr val="000000"/>
              </a:solidFill>
            </a:endParaRPr>
          </a:p>
          <a:p>
            <a:r>
              <a:rPr lang="en-US" b="1" dirty="0" smtClean="0">
                <a:solidFill>
                  <a:srgbClr val="000000"/>
                </a:solidFill>
              </a:rPr>
              <a:t>FIGURE 2.</a:t>
            </a:r>
            <a:r>
              <a:rPr lang="en-US" dirty="0" smtClean="0">
                <a:solidFill>
                  <a:srgbClr val="000000"/>
                </a:solidFill>
              </a:rPr>
              <a:t> Shows one of the four scenarios the player was given, and the three choices they had to choose from. The scoring on these choices are not present in the scenarios given to the participants, they are on this copy to show how the game was scored.</a:t>
            </a:r>
          </a:p>
          <a:p>
            <a:endParaRPr lang="en-US" b="1" dirty="0">
              <a:solidFill>
                <a:srgbClr val="000000"/>
              </a:solidFill>
            </a:endParaRPr>
          </a:p>
          <a:p>
            <a:r>
              <a:rPr lang="en-US" b="1" dirty="0" smtClean="0">
                <a:solidFill>
                  <a:srgbClr val="000000"/>
                </a:solidFill>
              </a:rPr>
              <a:t>Figure 3.</a:t>
            </a:r>
            <a:r>
              <a:rPr lang="en-US" dirty="0" smtClean="0">
                <a:solidFill>
                  <a:srgbClr val="000000"/>
                </a:solidFill>
              </a:rPr>
              <a:t> This graph shows the average score of each player on all four survey questions before and after they played the game. </a:t>
            </a:r>
            <a:r>
              <a:rPr lang="en-US" dirty="0" smtClean="0">
                <a:solidFill>
                  <a:srgbClr val="000000"/>
                </a:solidFill>
              </a:rPr>
              <a:t>8 of the participants seem to have done better on the survey after playing the gam showing they gained some level of understanding of microaggression through their play through of the game and the debriefing afterwards. This sample size is not large enough to draw any conclusions but it is worth looking into further to see if repeated exposure to microaggressions can yield positively when trying to identify and react appropriately towards them.</a:t>
            </a:r>
            <a:endParaRPr lang="en-US" b="1" dirty="0">
              <a:solidFill>
                <a:srgbClr val="000000"/>
              </a:solidFill>
            </a:endParaRPr>
          </a:p>
        </p:txBody>
      </p:sp>
      <p:sp>
        <p:nvSpPr>
          <p:cNvPr id="10" name="Text Placeholder 9"/>
          <p:cNvSpPr>
            <a:spLocks noGrp="1"/>
          </p:cNvSpPr>
          <p:nvPr>
            <p:ph type="body" sz="quarter" idx="24"/>
          </p:nvPr>
        </p:nvSpPr>
        <p:spPr>
          <a:xfrm>
            <a:off x="29106304" y="4670233"/>
            <a:ext cx="8924544" cy="659789"/>
          </a:xfrm>
        </p:spPr>
        <p:txBody>
          <a:bodyPr/>
          <a:lstStyle/>
          <a:p>
            <a:r>
              <a:rPr lang="en-US" dirty="0" smtClean="0">
                <a:solidFill>
                  <a:srgbClr val="000000"/>
                </a:solidFill>
              </a:rPr>
              <a:t>RESULTS</a:t>
            </a:r>
            <a:endParaRPr lang="en-US" dirty="0">
              <a:solidFill>
                <a:srgbClr val="000000"/>
              </a:solidFill>
            </a:endParaRPr>
          </a:p>
        </p:txBody>
      </p:sp>
      <p:sp>
        <p:nvSpPr>
          <p:cNvPr id="11" name="Text Placeholder 10"/>
          <p:cNvSpPr>
            <a:spLocks noGrp="1"/>
          </p:cNvSpPr>
          <p:nvPr>
            <p:ph type="body" sz="quarter" idx="25"/>
          </p:nvPr>
        </p:nvSpPr>
        <p:spPr>
          <a:xfrm>
            <a:off x="29104732" y="17482056"/>
            <a:ext cx="8926116" cy="659789"/>
          </a:xfrm>
        </p:spPr>
        <p:txBody>
          <a:bodyPr/>
          <a:lstStyle/>
          <a:p>
            <a:r>
              <a:rPr lang="en-US" dirty="0" smtClean="0">
                <a:solidFill>
                  <a:srgbClr val="000000"/>
                </a:solidFill>
              </a:rPr>
              <a:t>CONCLUSIONS</a:t>
            </a:r>
            <a:endParaRPr lang="en-US" dirty="0">
              <a:solidFill>
                <a:srgbClr val="000000"/>
              </a:solidFill>
            </a:endParaRPr>
          </a:p>
        </p:txBody>
      </p:sp>
      <p:sp>
        <p:nvSpPr>
          <p:cNvPr id="12" name="Text Placeholder 11"/>
          <p:cNvSpPr>
            <a:spLocks noGrp="1"/>
          </p:cNvSpPr>
          <p:nvPr>
            <p:ph type="body" sz="quarter" idx="26"/>
          </p:nvPr>
        </p:nvSpPr>
        <p:spPr>
          <a:xfrm>
            <a:off x="29037359" y="18025804"/>
            <a:ext cx="8926116" cy="2435262"/>
          </a:xfrm>
        </p:spPr>
        <p:txBody>
          <a:bodyPr/>
          <a:lstStyle/>
          <a:p>
            <a:r>
              <a:rPr lang="en-US" dirty="0" smtClean="0">
                <a:solidFill>
                  <a:srgbClr val="000000"/>
                </a:solidFill>
              </a:rPr>
              <a:t>In conclusion, microaggressions are a very interesting new field of study aggressive behavior that should be further researched. This experiment tried to see if it would be possible to help people have more healthy responses to microaggression when dealing with them in a controlled setting. I would like t research this further in the future to come to a definitive answer on this question.</a:t>
            </a:r>
            <a:endParaRPr lang="en-US" dirty="0">
              <a:solidFill>
                <a:srgbClr val="000000"/>
              </a:solidFill>
            </a:endParaRPr>
          </a:p>
        </p:txBody>
      </p:sp>
      <p:sp>
        <p:nvSpPr>
          <p:cNvPr id="13" name="Text Placeholder 12"/>
          <p:cNvSpPr>
            <a:spLocks noGrp="1"/>
          </p:cNvSpPr>
          <p:nvPr>
            <p:ph type="body" sz="quarter" idx="27"/>
          </p:nvPr>
        </p:nvSpPr>
        <p:spPr>
          <a:xfrm>
            <a:off x="29036963" y="23836089"/>
            <a:ext cx="8926116" cy="659789"/>
          </a:xfrm>
        </p:spPr>
        <p:txBody>
          <a:bodyPr/>
          <a:lstStyle/>
          <a:p>
            <a:r>
              <a:rPr lang="en-US" dirty="0" smtClean="0">
                <a:solidFill>
                  <a:srgbClr val="000000"/>
                </a:solidFill>
              </a:rPr>
              <a:t>REFERENCES</a:t>
            </a:r>
            <a:endParaRPr lang="en-US" dirty="0">
              <a:solidFill>
                <a:srgbClr val="000000"/>
              </a:solidFill>
            </a:endParaRPr>
          </a:p>
        </p:txBody>
      </p:sp>
      <p:sp>
        <p:nvSpPr>
          <p:cNvPr id="14" name="Text Placeholder 13"/>
          <p:cNvSpPr>
            <a:spLocks noGrp="1"/>
          </p:cNvSpPr>
          <p:nvPr>
            <p:ph type="body" sz="quarter" idx="28"/>
          </p:nvPr>
        </p:nvSpPr>
        <p:spPr>
          <a:xfrm>
            <a:off x="29036963" y="24327063"/>
            <a:ext cx="8926116" cy="2909238"/>
          </a:xfrm>
        </p:spPr>
        <p:txBody>
          <a:bodyPr/>
          <a:lstStyle/>
          <a:p>
            <a:r>
              <a:rPr lang="en-US" dirty="0"/>
              <a:t>Sue, D. W. (2010). </a:t>
            </a:r>
            <a:r>
              <a:rPr lang="en-US" i="1" dirty="0"/>
              <a:t>Microaggressions and Marginality: Manifestation, Dynamics, and Impact</a:t>
            </a:r>
            <a:r>
              <a:rPr lang="en-US" dirty="0"/>
              <a:t>. Jersey, NJ: John Wiley &amp; Sons Inc</a:t>
            </a:r>
            <a:r>
              <a:rPr lang="en-US" dirty="0" smtClean="0"/>
              <a:t>.</a:t>
            </a:r>
          </a:p>
          <a:p>
            <a:endParaRPr lang="en-US" dirty="0"/>
          </a:p>
          <a:p>
            <a:r>
              <a:rPr lang="en-US" dirty="0"/>
              <a:t>Wong, G., </a:t>
            </a:r>
            <a:r>
              <a:rPr lang="en-US" dirty="0" err="1"/>
              <a:t>Derthick</a:t>
            </a:r>
            <a:r>
              <a:rPr lang="en-US" dirty="0"/>
              <a:t>, A. O., David, E. J., Saw, A., &amp; Okazaki, S. (</a:t>
            </a:r>
            <a:r>
              <a:rPr lang="en-US" dirty="0" err="1"/>
              <a:t>n.d.</a:t>
            </a:r>
            <a:r>
              <a:rPr lang="en-US" dirty="0"/>
              <a:t>). </a:t>
            </a:r>
            <a:r>
              <a:rPr lang="en-US" i="1" dirty="0"/>
              <a:t>The What, the Why, and the How: A Review of Racial Microaggression Research in Psychology</a:t>
            </a:r>
            <a:r>
              <a:rPr lang="en-US" dirty="0"/>
              <a:t>. </a:t>
            </a:r>
            <a:r>
              <a:rPr lang="en-US" dirty="0" err="1"/>
              <a:t>N.p</a:t>
            </a:r>
            <a:r>
              <a:rPr lang="en-US" dirty="0"/>
              <a:t>.: 2010.</a:t>
            </a:r>
            <a:endParaRPr lang="en-US" dirty="0"/>
          </a:p>
        </p:txBody>
      </p:sp>
      <p:sp>
        <p:nvSpPr>
          <p:cNvPr id="43" name="Text Placeholder 42"/>
          <p:cNvSpPr>
            <a:spLocks noGrp="1"/>
          </p:cNvSpPr>
          <p:nvPr>
            <p:ph type="body" sz="quarter" idx="184"/>
          </p:nvPr>
        </p:nvSpPr>
        <p:spPr>
          <a:xfrm>
            <a:off x="9821214" y="2721916"/>
            <a:ext cx="18744009" cy="1018309"/>
          </a:xfrm>
        </p:spPr>
        <p:txBody>
          <a:bodyPr/>
          <a:lstStyle/>
          <a:p>
            <a:r>
              <a:rPr lang="en-US" dirty="0" smtClean="0">
                <a:solidFill>
                  <a:srgbClr val="000000"/>
                </a:solidFill>
              </a:rPr>
              <a:t>Najahwan Goode, Department of Behavioral Sciences</a:t>
            </a:r>
            <a:endParaRPr lang="en-US" dirty="0">
              <a:solidFill>
                <a:srgbClr val="000000"/>
              </a:solidFill>
            </a:endParaRPr>
          </a:p>
        </p:txBody>
      </p:sp>
      <p:sp>
        <p:nvSpPr>
          <p:cNvPr id="44" name="Text Placeholder 43"/>
          <p:cNvSpPr>
            <a:spLocks noGrp="1"/>
          </p:cNvSpPr>
          <p:nvPr>
            <p:ph type="body" sz="quarter" idx="185"/>
          </p:nvPr>
        </p:nvSpPr>
        <p:spPr/>
        <p:txBody>
          <a:bodyPr wrap="square">
            <a:noAutofit/>
          </a:bodyPr>
          <a:lstStyle/>
          <a:p>
            <a:r>
              <a:rPr lang="en-US" sz="6000" b="1" dirty="0" smtClean="0">
                <a:solidFill>
                  <a:srgbClr val="000000"/>
                </a:solidFill>
              </a:rPr>
              <a:t>A Game-Based Learning Approach to Understanding and Identifying Microaggression</a:t>
            </a:r>
            <a:endParaRPr lang="en-US" sz="6000" b="1" dirty="0">
              <a:solidFill>
                <a:srgbClr val="000000"/>
              </a:solidFill>
            </a:endParaRPr>
          </a:p>
        </p:txBody>
      </p:sp>
      <p:pic>
        <p:nvPicPr>
          <p:cNvPr id="5" name="Picture 4"/>
          <p:cNvPicPr>
            <a:picLocks noChangeAspect="1"/>
          </p:cNvPicPr>
          <p:nvPr/>
        </p:nvPicPr>
        <p:blipFill>
          <a:blip r:embed="rId5"/>
          <a:stretch>
            <a:fillRect/>
          </a:stretch>
        </p:blipFill>
        <p:spPr>
          <a:xfrm>
            <a:off x="10405782" y="8042968"/>
            <a:ext cx="7774642" cy="5061215"/>
          </a:xfrm>
          <a:prstGeom prst="rect">
            <a:avLst/>
          </a:prstGeom>
        </p:spPr>
      </p:pic>
      <p:sp>
        <p:nvSpPr>
          <p:cNvPr id="6" name="Text Placeholder 5"/>
          <p:cNvSpPr>
            <a:spLocks noGrp="1"/>
          </p:cNvSpPr>
          <p:nvPr>
            <p:ph type="body" sz="quarter" idx="150"/>
          </p:nvPr>
        </p:nvSpPr>
        <p:spPr>
          <a:xfrm>
            <a:off x="9821214" y="4672889"/>
            <a:ext cx="18744009" cy="1120140"/>
          </a:xfrm>
        </p:spPr>
        <p:txBody>
          <a:bodyPr/>
          <a:lstStyle/>
          <a:p>
            <a:r>
              <a:rPr lang="en-US" b="1" u="sng" dirty="0" smtClean="0">
                <a:solidFill>
                  <a:schemeClr val="tx1"/>
                </a:solidFill>
              </a:rPr>
              <a:t>DATA</a:t>
            </a:r>
            <a:endParaRPr lang="en-US" b="1" u="sng" dirty="0">
              <a:solidFill>
                <a:schemeClr val="tx1"/>
              </a:solidFill>
            </a:endParaRPr>
          </a:p>
        </p:txBody>
      </p:sp>
      <p:sp>
        <p:nvSpPr>
          <p:cNvPr id="16" name="Rectangle 15"/>
          <p:cNvSpPr/>
          <p:nvPr/>
        </p:nvSpPr>
        <p:spPr>
          <a:xfrm>
            <a:off x="10405782" y="6912814"/>
            <a:ext cx="6405664" cy="1077218"/>
          </a:xfrm>
          <a:prstGeom prst="rect">
            <a:avLst/>
          </a:prstGeom>
        </p:spPr>
        <p:txBody>
          <a:bodyPr wrap="none">
            <a:spAutoFit/>
          </a:bodyPr>
          <a:lstStyle/>
          <a:p>
            <a:r>
              <a:rPr lang="en-US" sz="3200" b="1" dirty="0" smtClean="0">
                <a:solidFill>
                  <a:srgbClr val="000000"/>
                </a:solidFill>
              </a:rPr>
              <a:t>FIGURE 1.</a:t>
            </a:r>
            <a:r>
              <a:rPr lang="en-US" sz="3200" dirty="0" smtClean="0">
                <a:solidFill>
                  <a:srgbClr val="000000"/>
                </a:solidFill>
              </a:rPr>
              <a:t> This is a copy of the survey</a:t>
            </a:r>
          </a:p>
          <a:p>
            <a:r>
              <a:rPr lang="en-US" sz="3200" dirty="0" smtClean="0">
                <a:solidFill>
                  <a:srgbClr val="000000"/>
                </a:solidFill>
              </a:rPr>
              <a:t> given to each participant.</a:t>
            </a:r>
            <a:endParaRPr lang="en-US" sz="3200" b="1" u="sng" dirty="0">
              <a:solidFill>
                <a:srgbClr val="000000"/>
              </a:solidFill>
            </a:endParaRPr>
          </a:p>
        </p:txBody>
      </p:sp>
      <p:sp>
        <p:nvSpPr>
          <p:cNvPr id="17" name="Rectangle 16"/>
          <p:cNvSpPr/>
          <p:nvPr/>
        </p:nvSpPr>
        <p:spPr>
          <a:xfrm>
            <a:off x="18897600" y="6965750"/>
            <a:ext cx="6362700" cy="1077218"/>
          </a:xfrm>
          <a:prstGeom prst="rect">
            <a:avLst/>
          </a:prstGeom>
        </p:spPr>
        <p:txBody>
          <a:bodyPr wrap="square">
            <a:spAutoFit/>
          </a:bodyPr>
          <a:lstStyle/>
          <a:p>
            <a:r>
              <a:rPr lang="en-US" sz="3200" b="1" dirty="0">
                <a:solidFill>
                  <a:srgbClr val="000000"/>
                </a:solidFill>
              </a:rPr>
              <a:t>FIGURE </a:t>
            </a:r>
            <a:r>
              <a:rPr lang="en-US" sz="3200" b="1" dirty="0" smtClean="0">
                <a:solidFill>
                  <a:srgbClr val="000000"/>
                </a:solidFill>
              </a:rPr>
              <a:t>2.</a:t>
            </a:r>
            <a:r>
              <a:rPr lang="en-US" sz="3200" dirty="0" smtClean="0">
                <a:solidFill>
                  <a:srgbClr val="000000"/>
                </a:solidFill>
              </a:rPr>
              <a:t> </a:t>
            </a:r>
            <a:r>
              <a:rPr lang="en-US" sz="3200" dirty="0">
                <a:solidFill>
                  <a:srgbClr val="000000"/>
                </a:solidFill>
              </a:rPr>
              <a:t>This is </a:t>
            </a:r>
            <a:r>
              <a:rPr lang="en-US" sz="3200" dirty="0" smtClean="0">
                <a:solidFill>
                  <a:srgbClr val="000000"/>
                </a:solidFill>
              </a:rPr>
              <a:t>one pf the scenarios used I the experiment.</a:t>
            </a:r>
            <a:endParaRPr lang="en-US" sz="3200" b="1" u="sng" dirty="0">
              <a:solidFill>
                <a:srgbClr val="000000"/>
              </a:solidFill>
            </a:endParaRPr>
          </a:p>
        </p:txBody>
      </p:sp>
      <p:pic>
        <p:nvPicPr>
          <p:cNvPr id="18" name="Picture 17"/>
          <p:cNvPicPr>
            <a:picLocks noChangeAspect="1"/>
          </p:cNvPicPr>
          <p:nvPr/>
        </p:nvPicPr>
        <p:blipFill>
          <a:blip r:embed="rId6"/>
          <a:stretch>
            <a:fillRect/>
          </a:stretch>
        </p:blipFill>
        <p:spPr>
          <a:xfrm>
            <a:off x="18897600" y="8042968"/>
            <a:ext cx="5410200" cy="6838736"/>
          </a:xfrm>
          <a:prstGeom prst="rect">
            <a:avLst/>
          </a:prstGeom>
        </p:spPr>
      </p:pic>
      <p:sp>
        <p:nvSpPr>
          <p:cNvPr id="19" name="Rectangle 18"/>
          <p:cNvSpPr/>
          <p:nvPr/>
        </p:nvSpPr>
        <p:spPr>
          <a:xfrm>
            <a:off x="10573828" y="15666534"/>
            <a:ext cx="19202400" cy="584775"/>
          </a:xfrm>
          <a:prstGeom prst="rect">
            <a:avLst/>
          </a:prstGeom>
        </p:spPr>
        <p:txBody>
          <a:bodyPr>
            <a:spAutoFit/>
          </a:bodyPr>
          <a:lstStyle/>
          <a:p>
            <a:r>
              <a:rPr lang="en-US" sz="3200" b="1" dirty="0">
                <a:solidFill>
                  <a:srgbClr val="000000"/>
                </a:solidFill>
              </a:rPr>
              <a:t>FIGURE </a:t>
            </a:r>
            <a:r>
              <a:rPr lang="en-US" sz="3200" b="1" dirty="0" smtClean="0">
                <a:solidFill>
                  <a:srgbClr val="000000"/>
                </a:solidFill>
              </a:rPr>
              <a:t>3.</a:t>
            </a:r>
            <a:r>
              <a:rPr lang="en-US" sz="3200" dirty="0" smtClean="0">
                <a:solidFill>
                  <a:srgbClr val="000000"/>
                </a:solidFill>
              </a:rPr>
              <a:t> </a:t>
            </a:r>
            <a:r>
              <a:rPr lang="en-US" sz="3200" dirty="0">
                <a:solidFill>
                  <a:srgbClr val="000000"/>
                </a:solidFill>
              </a:rPr>
              <a:t>This is </a:t>
            </a:r>
            <a:r>
              <a:rPr lang="en-US" sz="3200" dirty="0" smtClean="0">
                <a:solidFill>
                  <a:srgbClr val="000000"/>
                </a:solidFill>
              </a:rPr>
              <a:t>the data gathered from the experiment</a:t>
            </a:r>
            <a:endParaRPr lang="en-US" sz="3200" b="1" u="sng" dirty="0">
              <a:solidFill>
                <a:srgbClr val="000000"/>
              </a:solidFill>
            </a:endParaRPr>
          </a:p>
        </p:txBody>
      </p:sp>
      <p:graphicFrame>
        <p:nvGraphicFramePr>
          <p:cNvPr id="24" name="Chart 23"/>
          <p:cNvGraphicFramePr>
            <a:graphicFrameLocks noGrp="1"/>
          </p:cNvGraphicFramePr>
          <p:nvPr>
            <p:extLst>
              <p:ext uri="{D42A27DB-BD31-4B8C-83A1-F6EECF244321}">
                <p14:modId xmlns:p14="http://schemas.microsoft.com/office/powerpoint/2010/main" val="1553923721"/>
              </p:ext>
            </p:extLst>
          </p:nvPr>
        </p:nvGraphicFramePr>
        <p:xfrm>
          <a:off x="10573828" y="16590792"/>
          <a:ext cx="16019972" cy="8343513"/>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852536314"/>
      </p:ext>
    </p:extLst>
  </p:cSld>
  <p:clrMapOvr>
    <a:masterClrMapping/>
  </p:clrMapOvr>
  <p:timing>
    <p:tnLst>
      <p:par>
        <p:cTn id="1" dur="indefinite" restart="never" nodeType="tmRoot"/>
      </p:par>
    </p:tnLst>
  </p:timing>
</p:sld>
</file>

<file path=ppt/theme/theme1.xml><?xml version="1.0" encoding="utf-8"?>
<a:theme xmlns:a="http://schemas.openxmlformats.org/drawingml/2006/main" name="PosterPresentations.com-36x48_Trifold_Template-V3">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PosterPresentations.com-36x48_Trifold_Template-V3</Template>
  <TotalTime>5973</TotalTime>
  <Words>666</Words>
  <Application>Microsoft Office PowerPoint</Application>
  <PresentationFormat>Custom</PresentationFormat>
  <Paragraphs>29</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Trebuchet MS</vt:lpstr>
      <vt:lpstr>PosterPresentations.com-36x48_Trifold_Template-V3</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Najahwan Goode</cp:lastModifiedBy>
  <cp:revision>54</cp:revision>
  <cp:lastPrinted>2013-04-09T01:42:37Z</cp:lastPrinted>
  <dcterms:created xsi:type="dcterms:W3CDTF">2012-02-03T23:30:52Z</dcterms:created>
  <dcterms:modified xsi:type="dcterms:W3CDTF">2016-05-23T03:54:56Z</dcterms:modified>
</cp:coreProperties>
</file>