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sldIdLst>
    <p:sldId id="294" r:id="rId2"/>
  </p:sldIdLst>
  <p:sldSz cx="38404800" cy="28803600"/>
  <p:notesSz cx="32462788" cy="43435588"/>
  <p:defaultTextStyle>
    <a:defPPr>
      <a:defRPr lang="en-US"/>
    </a:defPPr>
    <a:lvl1pPr marL="0" algn="l" defTabSz="3840288" rtl="0" eaLnBrk="1" latinLnBrk="0" hangingPunct="1">
      <a:defRPr sz="7500" kern="1200">
        <a:solidFill>
          <a:schemeClr val="tx1"/>
        </a:solidFill>
        <a:latin typeface="+mn-lt"/>
        <a:ea typeface="+mn-ea"/>
        <a:cs typeface="+mn-cs"/>
      </a:defRPr>
    </a:lvl1pPr>
    <a:lvl2pPr marL="1920145" algn="l" defTabSz="3840288" rtl="0" eaLnBrk="1" latinLnBrk="0" hangingPunct="1">
      <a:defRPr sz="7500" kern="1200">
        <a:solidFill>
          <a:schemeClr val="tx1"/>
        </a:solidFill>
        <a:latin typeface="+mn-lt"/>
        <a:ea typeface="+mn-ea"/>
        <a:cs typeface="+mn-cs"/>
      </a:defRPr>
    </a:lvl2pPr>
    <a:lvl3pPr marL="3840288" algn="l" defTabSz="3840288" rtl="0" eaLnBrk="1" latinLnBrk="0" hangingPunct="1">
      <a:defRPr sz="7500" kern="1200">
        <a:solidFill>
          <a:schemeClr val="tx1"/>
        </a:solidFill>
        <a:latin typeface="+mn-lt"/>
        <a:ea typeface="+mn-ea"/>
        <a:cs typeface="+mn-cs"/>
      </a:defRPr>
    </a:lvl3pPr>
    <a:lvl4pPr marL="5760432" algn="l" defTabSz="3840288" rtl="0" eaLnBrk="1" latinLnBrk="0" hangingPunct="1">
      <a:defRPr sz="7500" kern="1200">
        <a:solidFill>
          <a:schemeClr val="tx1"/>
        </a:solidFill>
        <a:latin typeface="+mn-lt"/>
        <a:ea typeface="+mn-ea"/>
        <a:cs typeface="+mn-cs"/>
      </a:defRPr>
    </a:lvl4pPr>
    <a:lvl5pPr marL="7680576" algn="l" defTabSz="3840288" rtl="0" eaLnBrk="1" latinLnBrk="0" hangingPunct="1">
      <a:defRPr sz="7500" kern="1200">
        <a:solidFill>
          <a:schemeClr val="tx1"/>
        </a:solidFill>
        <a:latin typeface="+mn-lt"/>
        <a:ea typeface="+mn-ea"/>
        <a:cs typeface="+mn-cs"/>
      </a:defRPr>
    </a:lvl5pPr>
    <a:lvl6pPr marL="9600721" algn="l" defTabSz="3840288" rtl="0" eaLnBrk="1" latinLnBrk="0" hangingPunct="1">
      <a:defRPr sz="7500" kern="1200">
        <a:solidFill>
          <a:schemeClr val="tx1"/>
        </a:solidFill>
        <a:latin typeface="+mn-lt"/>
        <a:ea typeface="+mn-ea"/>
        <a:cs typeface="+mn-cs"/>
      </a:defRPr>
    </a:lvl6pPr>
    <a:lvl7pPr marL="11520865" algn="l" defTabSz="3840288" rtl="0" eaLnBrk="1" latinLnBrk="0" hangingPunct="1">
      <a:defRPr sz="7500" kern="1200">
        <a:solidFill>
          <a:schemeClr val="tx1"/>
        </a:solidFill>
        <a:latin typeface="+mn-lt"/>
        <a:ea typeface="+mn-ea"/>
        <a:cs typeface="+mn-cs"/>
      </a:defRPr>
    </a:lvl7pPr>
    <a:lvl8pPr marL="13441008" algn="l" defTabSz="3840288" rtl="0" eaLnBrk="1" latinLnBrk="0" hangingPunct="1">
      <a:defRPr sz="7500" kern="1200">
        <a:solidFill>
          <a:schemeClr val="tx1"/>
        </a:solidFill>
        <a:latin typeface="+mn-lt"/>
        <a:ea typeface="+mn-ea"/>
        <a:cs typeface="+mn-cs"/>
      </a:defRPr>
    </a:lvl8pPr>
    <a:lvl9pPr marL="15361153" algn="l" defTabSz="3840288" rtl="0" eaLnBrk="1" latinLnBrk="0" hangingPunct="1">
      <a:defRPr sz="75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11F9A8C-1D7B-884A-B4FE-160626596E43}">
          <p14:sldIdLst>
            <p14:sldId id="29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0000"/>
    <a:srgbClr val="F3F5FA"/>
    <a:srgbClr val="CDD2DE"/>
    <a:srgbClr val="E3E9E5"/>
    <a:srgbClr val="3B7193"/>
    <a:srgbClr val="2C556E"/>
    <a:srgbClr val="E7E7E5"/>
    <a:srgbClr val="E4E7E8"/>
    <a:srgbClr val="EDE8DF"/>
    <a:srgbClr val="E0E9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snapVertSplitter="1" vertBarState="minimized">
    <p:restoredLeft sz="34580" autoAdjust="0"/>
    <p:restoredTop sz="86376" autoAdjust="0"/>
  </p:normalViewPr>
  <p:slideViewPr>
    <p:cSldViewPr snapToGrid="0" snapToObjects="1" showGuides="1">
      <p:cViewPr>
        <p:scale>
          <a:sx n="45" d="100"/>
          <a:sy n="45" d="100"/>
        </p:scale>
        <p:origin x="-88" y="3264"/>
      </p:cViewPr>
      <p:guideLst>
        <p:guide orient="horz" pos="2903"/>
        <p:guide orient="horz" pos="252"/>
        <p:guide orient="horz" pos="17640"/>
        <p:guide orient="horz"/>
        <p:guide pos="5870"/>
        <p:guide pos="18291"/>
        <p:guide pos="6197"/>
        <p:guide pos="18009"/>
        <p:guide pos="23914"/>
        <p:guide pos="285"/>
      </p:guideLst>
    </p:cSldViewPr>
  </p:slideViewPr>
  <p:outlineViewPr>
    <p:cViewPr>
      <p:scale>
        <a:sx n="33" d="100"/>
        <a:sy n="33" d="100"/>
      </p:scale>
      <p:origin x="16" y="1228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12/16/16</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3840288" rtl="0" eaLnBrk="1" latinLnBrk="0" hangingPunct="1">
      <a:defRPr sz="5100" kern="1200">
        <a:solidFill>
          <a:schemeClr val="tx1"/>
        </a:solidFill>
        <a:latin typeface="+mn-lt"/>
        <a:ea typeface="+mn-ea"/>
        <a:cs typeface="+mn-cs"/>
      </a:defRPr>
    </a:lvl1pPr>
    <a:lvl2pPr marL="1920145" algn="l" defTabSz="3840288" rtl="0" eaLnBrk="1" latinLnBrk="0" hangingPunct="1">
      <a:defRPr sz="5100" kern="1200">
        <a:solidFill>
          <a:schemeClr val="tx1"/>
        </a:solidFill>
        <a:latin typeface="+mn-lt"/>
        <a:ea typeface="+mn-ea"/>
        <a:cs typeface="+mn-cs"/>
      </a:defRPr>
    </a:lvl2pPr>
    <a:lvl3pPr marL="3840288" algn="l" defTabSz="3840288" rtl="0" eaLnBrk="1" latinLnBrk="0" hangingPunct="1">
      <a:defRPr sz="5100" kern="1200">
        <a:solidFill>
          <a:schemeClr val="tx1"/>
        </a:solidFill>
        <a:latin typeface="+mn-lt"/>
        <a:ea typeface="+mn-ea"/>
        <a:cs typeface="+mn-cs"/>
      </a:defRPr>
    </a:lvl3pPr>
    <a:lvl4pPr marL="5760432" algn="l" defTabSz="3840288" rtl="0" eaLnBrk="1" latinLnBrk="0" hangingPunct="1">
      <a:defRPr sz="5100" kern="1200">
        <a:solidFill>
          <a:schemeClr val="tx1"/>
        </a:solidFill>
        <a:latin typeface="+mn-lt"/>
        <a:ea typeface="+mn-ea"/>
        <a:cs typeface="+mn-cs"/>
      </a:defRPr>
    </a:lvl4pPr>
    <a:lvl5pPr marL="7680576" algn="l" defTabSz="3840288" rtl="0" eaLnBrk="1" latinLnBrk="0" hangingPunct="1">
      <a:defRPr sz="5100" kern="1200">
        <a:solidFill>
          <a:schemeClr val="tx1"/>
        </a:solidFill>
        <a:latin typeface="+mn-lt"/>
        <a:ea typeface="+mn-ea"/>
        <a:cs typeface="+mn-cs"/>
      </a:defRPr>
    </a:lvl5pPr>
    <a:lvl6pPr marL="9600721" algn="l" defTabSz="3840288" rtl="0" eaLnBrk="1" latinLnBrk="0" hangingPunct="1">
      <a:defRPr sz="5100" kern="1200">
        <a:solidFill>
          <a:schemeClr val="tx1"/>
        </a:solidFill>
        <a:latin typeface="+mn-lt"/>
        <a:ea typeface="+mn-ea"/>
        <a:cs typeface="+mn-cs"/>
      </a:defRPr>
    </a:lvl6pPr>
    <a:lvl7pPr marL="11520865" algn="l" defTabSz="3840288" rtl="0" eaLnBrk="1" latinLnBrk="0" hangingPunct="1">
      <a:defRPr sz="5100" kern="1200">
        <a:solidFill>
          <a:schemeClr val="tx1"/>
        </a:solidFill>
        <a:latin typeface="+mn-lt"/>
        <a:ea typeface="+mn-ea"/>
        <a:cs typeface="+mn-cs"/>
      </a:defRPr>
    </a:lvl7pPr>
    <a:lvl8pPr marL="13441008" algn="l" defTabSz="3840288" rtl="0" eaLnBrk="1" latinLnBrk="0" hangingPunct="1">
      <a:defRPr sz="5100" kern="1200">
        <a:solidFill>
          <a:schemeClr val="tx1"/>
        </a:solidFill>
        <a:latin typeface="+mn-lt"/>
        <a:ea typeface="+mn-ea"/>
        <a:cs typeface="+mn-cs"/>
      </a:defRPr>
    </a:lvl8pPr>
    <a:lvl9pPr marL="15361153" algn="l" defTabSz="3840288" rtl="0" eaLnBrk="1" latinLnBrk="0" hangingPunct="1">
      <a:defRPr sz="5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gradFill flip="none" rotWithShape="1">
          <a:gsLst>
            <a:gs pos="0">
              <a:srgbClr val="FF0000">
                <a:alpha val="50000"/>
              </a:srgbClr>
            </a:gs>
            <a:gs pos="50000">
              <a:schemeClr val="bg1"/>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1168" y="5268699"/>
            <a:ext cx="8921949"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461168" y="4608910"/>
            <a:ext cx="8921949"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3025378" y="1066800"/>
            <a:ext cx="3867150" cy="2200275"/>
          </a:xfrm>
          <a:prstGeom prst="rect">
            <a:avLst/>
          </a:prstGeom>
        </p:spPr>
        <p:txBody>
          <a:bodyPr lIns="80007" tIns="40002" rIns="80007" bIns="40002" anchor="ctr"/>
          <a:lstStyle>
            <a:lvl1pPr algn="ctr">
              <a:buNone/>
              <a:defRPr sz="35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1628953" y="1066800"/>
            <a:ext cx="3867150" cy="2200275"/>
          </a:xfrm>
          <a:prstGeom prst="rect">
            <a:avLst/>
          </a:prstGeom>
        </p:spPr>
        <p:txBody>
          <a:bodyPr lIns="80007" tIns="40002" rIns="80007" bIns="40002" anchor="ctr"/>
          <a:lstStyle>
            <a:lvl1pPr algn="ctr">
              <a:buNone/>
              <a:defRPr sz="35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452835" y="12422819"/>
            <a:ext cx="8934449"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9845676" y="5268700"/>
            <a:ext cx="18744009"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837341" y="4608911"/>
            <a:ext cx="18752344"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9845676" y="17942537"/>
            <a:ext cx="18744009"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845676" y="17282748"/>
            <a:ext cx="18744009"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9036963" y="4608910"/>
            <a:ext cx="8926116"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9036962" y="5268699"/>
            <a:ext cx="8926116"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036961" y="12475188"/>
            <a:ext cx="8926116"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9036960" y="13134977"/>
            <a:ext cx="8926116"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036958" y="22469477"/>
            <a:ext cx="8926116"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9036959" y="23129266"/>
            <a:ext cx="8926116"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461168" y="13082608"/>
            <a:ext cx="8926116"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9821214" y="1562515"/>
            <a:ext cx="18744009" cy="1120140"/>
          </a:xfrm>
          <a:prstGeom prst="rect">
            <a:avLst/>
          </a:prstGeom>
        </p:spPr>
        <p:txBody>
          <a:bodyPr lIns="80010" tIns="40005" rIns="80010" bIns="40005">
            <a:normAutofit/>
          </a:bodyPr>
          <a:lstStyle>
            <a:lvl1pPr algn="ctr">
              <a:buFontTx/>
              <a:buNone/>
              <a:defRPr sz="5800">
                <a:solidFill>
                  <a:schemeClr val="bg1"/>
                </a:solidFill>
              </a:defRPr>
            </a:lvl1pPr>
            <a:lvl2pPr>
              <a:buFontTx/>
              <a:buNone/>
              <a:defRPr sz="6300"/>
            </a:lvl2pPr>
            <a:lvl3pPr>
              <a:buFontTx/>
              <a:buNone/>
              <a:defRPr sz="6300"/>
            </a:lvl3pPr>
            <a:lvl4pPr>
              <a:buFontTx/>
              <a:buNone/>
              <a:defRPr sz="6300"/>
            </a:lvl4pPr>
            <a:lvl5pPr>
              <a:buFontTx/>
              <a:buNone/>
              <a:defRPr sz="6300"/>
            </a:lvl5pPr>
          </a:lstStyle>
          <a:p>
            <a:pPr lvl="0"/>
            <a:r>
              <a:rPr lang="en-US" dirty="0" smtClean="0"/>
              <a:t>Click here to add authors</a:t>
            </a:r>
            <a:endParaRPr lang="en-US" dirty="0"/>
          </a:p>
        </p:txBody>
      </p:sp>
      <p:sp>
        <p:nvSpPr>
          <p:cNvPr id="47" name="Text Placeholder 76"/>
          <p:cNvSpPr>
            <a:spLocks noGrp="1"/>
          </p:cNvSpPr>
          <p:nvPr>
            <p:ph type="body" sz="quarter" idx="184" hasCustomPrompt="1"/>
          </p:nvPr>
        </p:nvSpPr>
        <p:spPr>
          <a:xfrm>
            <a:off x="9821214" y="2727771"/>
            <a:ext cx="18744009" cy="1018309"/>
          </a:xfrm>
          <a:prstGeom prst="rect">
            <a:avLst/>
          </a:prstGeom>
        </p:spPr>
        <p:txBody>
          <a:bodyPr lIns="80010" tIns="40005" rIns="80010" bIns="40005">
            <a:normAutofit/>
          </a:bodyPr>
          <a:lstStyle>
            <a:lvl1pPr algn="ctr">
              <a:buFontTx/>
              <a:buNone/>
              <a:defRPr sz="4700">
                <a:solidFill>
                  <a:schemeClr val="bg1"/>
                </a:solidFill>
              </a:defRPr>
            </a:lvl1pPr>
            <a:lvl2pPr>
              <a:buFontTx/>
              <a:buNone/>
              <a:defRPr sz="6300"/>
            </a:lvl2pPr>
            <a:lvl3pPr>
              <a:buFontTx/>
              <a:buNone/>
              <a:defRPr sz="6300"/>
            </a:lvl3pPr>
            <a:lvl4pPr>
              <a:buFontTx/>
              <a:buNone/>
              <a:defRPr sz="6300"/>
            </a:lvl4pPr>
            <a:lvl5pPr>
              <a:buFontTx/>
              <a:buNone/>
              <a:defRPr sz="6300"/>
            </a:lvl5pPr>
          </a:lstStyle>
          <a:p>
            <a:pPr lvl="0"/>
            <a:r>
              <a:rPr lang="en-US" dirty="0" smtClean="0"/>
              <a:t>Click here to add affiliations</a:t>
            </a:r>
            <a:endParaRPr lang="en-US" dirty="0"/>
          </a:p>
        </p:txBody>
      </p:sp>
      <p:sp>
        <p:nvSpPr>
          <p:cNvPr id="48" name="Text Placeholder 76"/>
          <p:cNvSpPr>
            <a:spLocks noGrp="1"/>
          </p:cNvSpPr>
          <p:nvPr>
            <p:ph type="body" sz="quarter" idx="185" hasCustomPrompt="1"/>
          </p:nvPr>
        </p:nvSpPr>
        <p:spPr>
          <a:xfrm>
            <a:off x="9821214" y="365263"/>
            <a:ext cx="18744009" cy="1120140"/>
          </a:xfrm>
          <a:prstGeom prst="rect">
            <a:avLst/>
          </a:prstGeom>
        </p:spPr>
        <p:txBody>
          <a:bodyPr lIns="80010" tIns="40005" rIns="80010" bIns="40005">
            <a:normAutofit/>
          </a:bodyPr>
          <a:lstStyle>
            <a:lvl1pPr algn="ctr">
              <a:buFontTx/>
              <a:buNone/>
              <a:defRPr sz="7700">
                <a:solidFill>
                  <a:schemeClr val="bg1"/>
                </a:solidFill>
              </a:defRPr>
            </a:lvl1pPr>
            <a:lvl2pPr>
              <a:buFontTx/>
              <a:buNone/>
              <a:defRPr sz="6300"/>
            </a:lvl2pPr>
            <a:lvl3pPr>
              <a:buFontTx/>
              <a:buNone/>
              <a:defRPr sz="6300"/>
            </a:lvl3pPr>
            <a:lvl4pPr>
              <a:buFontTx/>
              <a:buNone/>
              <a:defRPr sz="6300"/>
            </a:lvl4pPr>
            <a:lvl5pPr>
              <a:buFontTx/>
              <a:buNone/>
              <a:defRPr sz="63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0000">
                <a:alpha val="50000"/>
              </a:srgbClr>
            </a:gs>
            <a:gs pos="5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3825478"/>
          </a:xfrm>
          <a:prstGeom prst="rect">
            <a:avLst/>
          </a:prstGeom>
          <a:solidFill>
            <a:schemeClr val="bg1"/>
          </a:solidFill>
          <a:ln w="9525">
            <a:solidFill>
              <a:schemeClr val="tx1"/>
            </a:solidFill>
            <a:miter lim="800000"/>
            <a:headEnd/>
            <a:tailEnd/>
          </a:ln>
          <a:effectLst/>
        </p:spPr>
        <p:txBody>
          <a:bodyPr wrap="none" lIns="80007" tIns="40002" rIns="80007" bIns="40002" anchor="ctr"/>
          <a:lstStyle/>
          <a:p>
            <a:pPr>
              <a:defRPr/>
            </a:pPr>
            <a:endParaRPr lang="en-US" dirty="0">
              <a:solidFill>
                <a:schemeClr val="accent2"/>
              </a:solidFill>
            </a:endParaRPr>
          </a:p>
        </p:txBody>
      </p:sp>
      <p:sp>
        <p:nvSpPr>
          <p:cNvPr id="9" name="Rectangle 9"/>
          <p:cNvSpPr>
            <a:spLocks noChangeArrowheads="1"/>
          </p:cNvSpPr>
          <p:nvPr/>
        </p:nvSpPr>
        <p:spPr bwMode="auto">
          <a:xfrm flipV="1">
            <a:off x="0" y="3825478"/>
            <a:ext cx="38404800" cy="379213"/>
          </a:xfrm>
          <a:prstGeom prst="rect">
            <a:avLst/>
          </a:prstGeom>
          <a:solidFill>
            <a:srgbClr val="FF0000"/>
          </a:solidFill>
          <a:ln w="152400">
            <a:noFill/>
            <a:miter lim="800000"/>
            <a:headEnd/>
            <a:tailEnd/>
          </a:ln>
          <a:effectLst/>
        </p:spPr>
        <p:txBody>
          <a:bodyPr wrap="none" lIns="80007" tIns="40002" rIns="80007" bIns="40002" anchor="ctr"/>
          <a:lstStyle/>
          <a:p>
            <a:pPr>
              <a:defRPr/>
            </a:pPr>
            <a:endParaRPr lang="en-US" baseline="-25000" dirty="0"/>
          </a:p>
        </p:txBody>
      </p:sp>
      <p:sp>
        <p:nvSpPr>
          <p:cNvPr id="30" name="Rounded Rectangle 29"/>
          <p:cNvSpPr/>
          <p:nvPr userDrawn="1"/>
        </p:nvSpPr>
        <p:spPr>
          <a:xfrm>
            <a:off x="443360" y="4608910"/>
            <a:ext cx="8907555" cy="23394591"/>
          </a:xfrm>
          <a:prstGeom prst="roundRect">
            <a:avLst>
              <a:gd name="adj" fmla="val 9229"/>
            </a:avLst>
          </a:prstGeom>
          <a:solidFill>
            <a:schemeClr val="bg1"/>
          </a:solidFill>
          <a:ln>
            <a:solidFill>
              <a:schemeClr val="tx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80010" tIns="40005" rIns="80010" bIns="40005" rtlCol="0" anchor="ctr"/>
          <a:lstStyle/>
          <a:p>
            <a:pPr algn="ctr"/>
            <a:endParaRPr lang="en-US"/>
          </a:p>
        </p:txBody>
      </p:sp>
      <p:sp>
        <p:nvSpPr>
          <p:cNvPr id="31" name="Rounded Rectangle 30"/>
          <p:cNvSpPr/>
          <p:nvPr userDrawn="1"/>
        </p:nvSpPr>
        <p:spPr>
          <a:xfrm>
            <a:off x="29019155" y="4600574"/>
            <a:ext cx="8907555" cy="23394591"/>
          </a:xfrm>
          <a:prstGeom prst="roundRect">
            <a:avLst>
              <a:gd name="adj" fmla="val 9229"/>
            </a:avLst>
          </a:prstGeom>
          <a:solidFill>
            <a:srgbClr val="FFFFFF"/>
          </a:solidFill>
          <a:ln>
            <a:solidFill>
              <a:srgbClr val="000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lIns="80010" tIns="40005" rIns="80010" bIns="40005" rtlCol="0" anchor="ctr"/>
          <a:lstStyle/>
          <a:p>
            <a:pPr algn="ctr"/>
            <a:endParaRPr lang="en-US"/>
          </a:p>
        </p:txBody>
      </p:sp>
      <p:sp>
        <p:nvSpPr>
          <p:cNvPr id="32" name="Rounded Rectangle 31"/>
          <p:cNvSpPr/>
          <p:nvPr userDrawn="1"/>
        </p:nvSpPr>
        <p:spPr>
          <a:xfrm>
            <a:off x="9829008" y="4600574"/>
            <a:ext cx="18749564" cy="23394591"/>
          </a:xfrm>
          <a:prstGeom prst="roundRect">
            <a:avLst>
              <a:gd name="adj" fmla="val 4574"/>
            </a:avLst>
          </a:prstGeom>
          <a:solidFill>
            <a:srgbClr val="FFFFFF"/>
          </a:solidFill>
          <a:ln>
            <a:solidFill>
              <a:srgbClr val="000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lIns="80010" tIns="40005" rIns="80010" bIns="40005"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500"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00"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20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00" kern="1200">
          <a:solidFill>
            <a:schemeClr val="tx1"/>
          </a:solidFill>
          <a:latin typeface="+mn-lt"/>
          <a:ea typeface="+mn-ea"/>
          <a:cs typeface="+mn-cs"/>
        </a:defRPr>
      </a:lvl1pPr>
      <a:lvl2pPr marL="1920145" algn="l" defTabSz="3840288" rtl="0" eaLnBrk="1" latinLnBrk="0" hangingPunct="1">
        <a:defRPr sz="7500" kern="1200">
          <a:solidFill>
            <a:schemeClr val="tx1"/>
          </a:solidFill>
          <a:latin typeface="+mn-lt"/>
          <a:ea typeface="+mn-ea"/>
          <a:cs typeface="+mn-cs"/>
        </a:defRPr>
      </a:lvl2pPr>
      <a:lvl3pPr marL="3840288" algn="l" defTabSz="3840288" rtl="0" eaLnBrk="1" latinLnBrk="0" hangingPunct="1">
        <a:defRPr sz="7500" kern="1200">
          <a:solidFill>
            <a:schemeClr val="tx1"/>
          </a:solidFill>
          <a:latin typeface="+mn-lt"/>
          <a:ea typeface="+mn-ea"/>
          <a:cs typeface="+mn-cs"/>
        </a:defRPr>
      </a:lvl3pPr>
      <a:lvl4pPr marL="5760432" algn="l" defTabSz="3840288" rtl="0" eaLnBrk="1" latinLnBrk="0" hangingPunct="1">
        <a:defRPr sz="7500" kern="1200">
          <a:solidFill>
            <a:schemeClr val="tx1"/>
          </a:solidFill>
          <a:latin typeface="+mn-lt"/>
          <a:ea typeface="+mn-ea"/>
          <a:cs typeface="+mn-cs"/>
        </a:defRPr>
      </a:lvl4pPr>
      <a:lvl5pPr marL="7680576" algn="l" defTabSz="3840288" rtl="0" eaLnBrk="1" latinLnBrk="0" hangingPunct="1">
        <a:defRPr sz="7500" kern="1200">
          <a:solidFill>
            <a:schemeClr val="tx1"/>
          </a:solidFill>
          <a:latin typeface="+mn-lt"/>
          <a:ea typeface="+mn-ea"/>
          <a:cs typeface="+mn-cs"/>
        </a:defRPr>
      </a:lvl5pPr>
      <a:lvl6pPr marL="9600721" algn="l" defTabSz="3840288" rtl="0" eaLnBrk="1" latinLnBrk="0" hangingPunct="1">
        <a:defRPr sz="7500" kern="1200">
          <a:solidFill>
            <a:schemeClr val="tx1"/>
          </a:solidFill>
          <a:latin typeface="+mn-lt"/>
          <a:ea typeface="+mn-ea"/>
          <a:cs typeface="+mn-cs"/>
        </a:defRPr>
      </a:lvl6pPr>
      <a:lvl7pPr marL="11520865" algn="l" defTabSz="3840288" rtl="0" eaLnBrk="1" latinLnBrk="0" hangingPunct="1">
        <a:defRPr sz="7500" kern="1200">
          <a:solidFill>
            <a:schemeClr val="tx1"/>
          </a:solidFill>
          <a:latin typeface="+mn-lt"/>
          <a:ea typeface="+mn-ea"/>
          <a:cs typeface="+mn-cs"/>
        </a:defRPr>
      </a:lvl7pPr>
      <a:lvl8pPr marL="13441008" algn="l" defTabSz="3840288" rtl="0" eaLnBrk="1" latinLnBrk="0" hangingPunct="1">
        <a:defRPr sz="7500" kern="1200">
          <a:solidFill>
            <a:schemeClr val="tx1"/>
          </a:solidFill>
          <a:latin typeface="+mn-lt"/>
          <a:ea typeface="+mn-ea"/>
          <a:cs typeface="+mn-cs"/>
        </a:defRPr>
      </a:lvl8pPr>
      <a:lvl9pPr marL="15361153" algn="l" defTabSz="3840288"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emf"/><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1168" y="5268699"/>
            <a:ext cx="8921949" cy="7532041"/>
          </a:xfrm>
        </p:spPr>
        <p:txBody>
          <a:bodyPr/>
          <a:lstStyle/>
          <a:p>
            <a:pPr marL="457200" indent="-457200">
              <a:buFont typeface="Arial"/>
              <a:buChar char="•"/>
            </a:pPr>
            <a:r>
              <a:rPr lang="en-US" sz="2400" dirty="0">
                <a:latin typeface="Times New Roman"/>
                <a:cs typeface="Times New Roman"/>
              </a:rPr>
              <a:t>Autism spectrum disorder (ASD) commonly known as autism is a group of mental conditions of brain development disorders</a:t>
            </a:r>
            <a:r>
              <a:rPr lang="en-US" sz="2400" i="1" dirty="0">
                <a:latin typeface="Times New Roman"/>
                <a:cs typeface="Times New Roman"/>
              </a:rPr>
              <a:t> </a:t>
            </a:r>
            <a:r>
              <a:rPr lang="en-US" sz="2400" dirty="0">
                <a:latin typeface="Times New Roman"/>
                <a:cs typeface="Times New Roman"/>
              </a:rPr>
              <a:t>(Autism Speaks, 2016). </a:t>
            </a:r>
          </a:p>
          <a:p>
            <a:pPr marL="457200" indent="-457200">
              <a:buFont typeface="Arial"/>
              <a:buChar char="•"/>
            </a:pPr>
            <a:r>
              <a:rPr lang="en-US" sz="2400" dirty="0">
                <a:latin typeface="Times New Roman"/>
                <a:cs typeface="Times New Roman"/>
              </a:rPr>
              <a:t>Sensory processing disorder (SPD) a condition in which the brain has troubles receiving and responding to information that comes in through the senses (About SPD, 2016 ). </a:t>
            </a:r>
          </a:p>
          <a:p>
            <a:pPr marL="457200" indent="-457200">
              <a:buFont typeface="Arial"/>
              <a:buChar char="•"/>
            </a:pPr>
            <a:r>
              <a:rPr lang="en-US" sz="2400" dirty="0">
                <a:latin typeface="Times New Roman"/>
                <a:cs typeface="Times New Roman"/>
              </a:rPr>
              <a:t>When someone is affected by this disorder they are only affected in one of the senses such as smell, touch </a:t>
            </a:r>
            <a:r>
              <a:rPr lang="en-US" sz="2400" dirty="0" err="1">
                <a:latin typeface="Times New Roman"/>
                <a:cs typeface="Times New Roman"/>
              </a:rPr>
              <a:t>etc</a:t>
            </a:r>
            <a:r>
              <a:rPr lang="en-US" sz="2400" dirty="0">
                <a:latin typeface="Times New Roman"/>
                <a:cs typeface="Times New Roman"/>
              </a:rPr>
              <a:t> (About SPD, 2016) </a:t>
            </a:r>
          </a:p>
          <a:p>
            <a:pPr marL="457200" indent="-457200">
              <a:buFont typeface="Arial"/>
              <a:buChar char="•"/>
            </a:pPr>
            <a:r>
              <a:rPr lang="en-US" sz="2400" dirty="0">
                <a:latin typeface="Times New Roman"/>
                <a:cs typeface="Times New Roman"/>
              </a:rPr>
              <a:t>A study done in the field investigated perceptual and neural responses to affective tactile textures stimulation in adults with autism (</a:t>
            </a:r>
            <a:r>
              <a:rPr lang="en-US" sz="2400" dirty="0" err="1">
                <a:latin typeface="Times New Roman"/>
                <a:cs typeface="Times New Roman"/>
              </a:rPr>
              <a:t>Cascio</a:t>
            </a:r>
            <a:r>
              <a:rPr lang="en-US" sz="2400" dirty="0">
                <a:latin typeface="Times New Roman"/>
                <a:cs typeface="Times New Roman"/>
              </a:rPr>
              <a:t>, et al. 2012). </a:t>
            </a:r>
          </a:p>
          <a:p>
            <a:pPr marL="457200" indent="-457200">
              <a:buFont typeface="Arial"/>
              <a:buChar char="•"/>
            </a:pPr>
            <a:r>
              <a:rPr lang="en-US" sz="2400" dirty="0">
                <a:latin typeface="Times New Roman"/>
                <a:cs typeface="Times New Roman"/>
              </a:rPr>
              <a:t>One recent study done investigated effectiveness of an aquatic playgroup on the playfulness of children between the ages 2-3 with autism disorder (</a:t>
            </a:r>
            <a:r>
              <a:rPr lang="en-US" sz="2400" dirty="0" err="1">
                <a:latin typeface="Times New Roman"/>
                <a:cs typeface="Times New Roman"/>
              </a:rPr>
              <a:t>Fabrizi</a:t>
            </a:r>
            <a:r>
              <a:rPr lang="en-US" sz="2400" dirty="0">
                <a:latin typeface="Times New Roman"/>
                <a:cs typeface="Times New Roman"/>
              </a:rPr>
              <a:t>, 2015).</a:t>
            </a:r>
          </a:p>
          <a:p>
            <a:r>
              <a:rPr lang="en-US" sz="2400" i="1" dirty="0">
                <a:solidFill>
                  <a:srgbClr val="000000"/>
                </a:solidFill>
                <a:latin typeface="Times New Roman"/>
                <a:cs typeface="Times New Roman"/>
              </a:rPr>
              <a:t>Thesis</a:t>
            </a:r>
            <a:r>
              <a:rPr lang="en-US" sz="2400" dirty="0">
                <a:solidFill>
                  <a:srgbClr val="000000"/>
                </a:solidFill>
                <a:latin typeface="Times New Roman"/>
                <a:cs typeface="Times New Roman"/>
              </a:rPr>
              <a:t>:</a:t>
            </a:r>
          </a:p>
          <a:p>
            <a:r>
              <a:rPr lang="en-US" sz="2400" dirty="0">
                <a:latin typeface="Times New Roman"/>
                <a:cs typeface="Times New Roman"/>
              </a:rPr>
              <a:t>Its predicted that textured playing cards help children with sensory processing disorder improve their sensory processing skills. </a:t>
            </a:r>
            <a:endParaRPr lang="en-US" sz="2200" dirty="0" smtClean="0">
              <a:solidFill>
                <a:srgbClr val="000000"/>
              </a:solidFill>
              <a:latin typeface="Trebuchet MS" pitchFamily="34" charset="0"/>
              <a:cs typeface="+mn-cs"/>
            </a:endParaRPr>
          </a:p>
          <a:p>
            <a:endParaRPr lang="en-US" sz="2400" dirty="0">
              <a:latin typeface="Times New Roman"/>
              <a:cs typeface="Times New Roman"/>
            </a:endParaRPr>
          </a:p>
        </p:txBody>
      </p:sp>
      <p:sp>
        <p:nvSpPr>
          <p:cNvPr id="3" name="Text Placeholder 2"/>
          <p:cNvSpPr>
            <a:spLocks noGrp="1"/>
          </p:cNvSpPr>
          <p:nvPr>
            <p:ph type="body" sz="quarter" idx="11"/>
          </p:nvPr>
        </p:nvSpPr>
        <p:spPr/>
        <p:txBody>
          <a:bodyPr/>
          <a:lstStyle/>
          <a:p>
            <a:r>
              <a:rPr lang="en-US" dirty="0" smtClean="0">
                <a:solidFill>
                  <a:schemeClr val="tx1"/>
                </a:solidFill>
              </a:rPr>
              <a:t>INTRODUCTION</a:t>
            </a:r>
          </a:p>
        </p:txBody>
      </p:sp>
      <p:pic>
        <p:nvPicPr>
          <p:cNvPr id="50" name="Picture Placeholder 4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684315" y="1311055"/>
            <a:ext cx="9161361" cy="1371600"/>
          </a:xfrm>
        </p:spPr>
      </p:pic>
      <p:pic>
        <p:nvPicPr>
          <p:cNvPr id="49" name="Picture Placeholder 48"/>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tretch>
            <a:fillRect/>
          </a:stretch>
        </p:blipFill>
        <p:spPr>
          <a:xfrm>
            <a:off x="32175715" y="563221"/>
            <a:ext cx="5591978" cy="2743200"/>
          </a:xfrm>
        </p:spPr>
      </p:pic>
      <p:sp>
        <p:nvSpPr>
          <p:cNvPr id="6" name="Text Placeholder 5"/>
          <p:cNvSpPr>
            <a:spLocks noGrp="1"/>
          </p:cNvSpPr>
          <p:nvPr>
            <p:ph type="body" sz="quarter" idx="20"/>
          </p:nvPr>
        </p:nvSpPr>
        <p:spPr>
          <a:xfrm>
            <a:off x="452836" y="16150"/>
            <a:ext cx="8437492" cy="25473141"/>
          </a:xfrm>
        </p:spPr>
        <p:txBody>
          <a:bodyPr/>
          <a:lstStyle/>
          <a:p>
            <a:endParaRPr lang="en-US" b="0" u="none" dirty="0" smtClean="0">
              <a:solidFill>
                <a:srgbClr val="000000"/>
              </a:solidFill>
              <a:latin typeface="Times New Roman"/>
              <a:cs typeface="Times New Roman"/>
            </a:endParaRPr>
          </a:p>
          <a:p>
            <a:endParaRPr lang="en-US" b="0" u="none" dirty="0" smtClean="0">
              <a:solidFill>
                <a:srgbClr val="000000"/>
              </a:solidFill>
              <a:latin typeface="Times New Roman"/>
              <a:cs typeface="Times New Roman"/>
            </a:endParaRPr>
          </a:p>
          <a:p>
            <a:endParaRPr lang="en-US" b="0" u="none" dirty="0" smtClean="0">
              <a:solidFill>
                <a:srgbClr val="000000"/>
              </a:solidFill>
              <a:latin typeface="Times New Roman"/>
              <a:cs typeface="Times New Roman"/>
            </a:endParaRPr>
          </a:p>
          <a:p>
            <a:endParaRPr lang="en-US" b="0" u="none" dirty="0" smtClean="0">
              <a:solidFill>
                <a:srgbClr val="000000"/>
              </a:solidFill>
              <a:latin typeface="Times New Roman"/>
              <a:cs typeface="Times New Roman"/>
            </a:endParaRPr>
          </a:p>
          <a:p>
            <a:endParaRPr lang="en-US" b="0" u="none" dirty="0" smtClean="0">
              <a:solidFill>
                <a:srgbClr val="000000"/>
              </a:solidFill>
              <a:latin typeface="Times New Roman"/>
              <a:cs typeface="Times New Roman"/>
            </a:endParaRPr>
          </a:p>
          <a:p>
            <a:endParaRPr lang="en-US" b="0" u="none" dirty="0" smtClean="0">
              <a:solidFill>
                <a:srgbClr val="000000"/>
              </a:solidFill>
              <a:latin typeface="Times New Roman"/>
              <a:cs typeface="Times New Roman"/>
            </a:endParaRPr>
          </a:p>
          <a:p>
            <a:endParaRPr lang="en-US" b="0" u="none" dirty="0" smtClean="0">
              <a:solidFill>
                <a:srgbClr val="000000"/>
              </a:solidFill>
              <a:latin typeface="Times New Roman"/>
              <a:cs typeface="Times New Roman"/>
            </a:endParaRPr>
          </a:p>
          <a:p>
            <a:endParaRPr lang="en-US" b="0" u="none" dirty="0" smtClean="0">
              <a:solidFill>
                <a:srgbClr val="000000"/>
              </a:solidFill>
              <a:latin typeface="Times New Roman"/>
              <a:cs typeface="Times New Roman"/>
            </a:endParaRPr>
          </a:p>
          <a:p>
            <a:endParaRPr lang="en-US" b="0" u="none" dirty="0" smtClean="0">
              <a:solidFill>
                <a:srgbClr val="000000"/>
              </a:solidFill>
              <a:latin typeface="Times New Roman"/>
              <a:cs typeface="Times New Roman"/>
            </a:endParaRPr>
          </a:p>
          <a:p>
            <a:endParaRPr lang="en-US" b="0" u="none" dirty="0" smtClean="0">
              <a:solidFill>
                <a:srgbClr val="000000"/>
              </a:solidFill>
              <a:latin typeface="Times New Roman"/>
              <a:cs typeface="Times New Roman"/>
            </a:endParaRPr>
          </a:p>
          <a:p>
            <a:pPr marL="0" indent="0">
              <a:buFont typeface="Arial"/>
              <a:buNone/>
            </a:pPr>
            <a:endParaRPr lang="en-US" b="0" i="0" u="none" dirty="0" smtClean="0">
              <a:solidFill>
                <a:srgbClr val="000000"/>
              </a:solidFill>
              <a:latin typeface="Times New Roman"/>
              <a:cs typeface="Times New Roman"/>
            </a:endParaRPr>
          </a:p>
          <a:p>
            <a:pPr marL="0" indent="0">
              <a:buFont typeface="Arial"/>
              <a:buNone/>
            </a:pPr>
            <a:endParaRPr lang="en-US" b="0" i="0" u="none" dirty="0" smtClean="0">
              <a:solidFill>
                <a:srgbClr val="000000"/>
              </a:solidFill>
              <a:latin typeface="Times New Roman"/>
              <a:cs typeface="Times New Roman"/>
            </a:endParaRPr>
          </a:p>
          <a:p>
            <a:pPr marL="0" indent="0">
              <a:buFont typeface="Arial"/>
              <a:buNone/>
            </a:pPr>
            <a:endParaRPr lang="en-US" b="0" i="0" u="none" dirty="0" smtClean="0">
              <a:solidFill>
                <a:srgbClr val="000000"/>
              </a:solidFill>
              <a:latin typeface="Times New Roman"/>
              <a:cs typeface="Times New Roman"/>
            </a:endParaRPr>
          </a:p>
          <a:p>
            <a:pPr marL="0" indent="0">
              <a:buFont typeface="Arial"/>
              <a:buNone/>
            </a:pPr>
            <a:endParaRPr lang="en-US" b="0" i="0" u="none" dirty="0" smtClean="0">
              <a:solidFill>
                <a:srgbClr val="000000"/>
              </a:solidFill>
              <a:latin typeface="Times New Roman"/>
              <a:cs typeface="Times New Roman"/>
            </a:endParaRPr>
          </a:p>
          <a:p>
            <a:pPr marL="0" indent="0">
              <a:buFont typeface="Arial"/>
              <a:buNone/>
            </a:pPr>
            <a:endParaRPr lang="en-US" b="0" i="0" u="none" dirty="0" smtClean="0">
              <a:solidFill>
                <a:srgbClr val="000000"/>
              </a:solidFill>
              <a:latin typeface="Times New Roman"/>
              <a:cs typeface="Times New Roman"/>
            </a:endParaRPr>
          </a:p>
          <a:p>
            <a:pPr marL="0" indent="0">
              <a:buFont typeface="Arial"/>
              <a:buNone/>
            </a:pPr>
            <a:endParaRPr lang="en-US" b="0" i="0" u="none" dirty="0" smtClean="0">
              <a:solidFill>
                <a:srgbClr val="000000"/>
              </a:solidFill>
              <a:latin typeface="Times New Roman"/>
              <a:cs typeface="Times New Roman"/>
            </a:endParaRPr>
          </a:p>
          <a:p>
            <a:pPr marL="0" indent="0">
              <a:buFont typeface="Arial"/>
              <a:buNone/>
            </a:pPr>
            <a:endParaRPr lang="en-US" b="0" i="0" u="none" dirty="0" smtClean="0">
              <a:solidFill>
                <a:srgbClr val="000000"/>
              </a:solidFill>
              <a:latin typeface="Times New Roman"/>
              <a:cs typeface="Times New Roman"/>
            </a:endParaRPr>
          </a:p>
          <a:p>
            <a:pPr marL="0" indent="0">
              <a:buFont typeface="Arial"/>
              <a:buNone/>
            </a:pPr>
            <a:endParaRPr lang="en-US" b="0" u="none" dirty="0">
              <a:solidFill>
                <a:srgbClr val="000000"/>
              </a:solidFill>
              <a:latin typeface="Times New Roman"/>
              <a:cs typeface="Times New Roman"/>
            </a:endParaRPr>
          </a:p>
          <a:p>
            <a:pPr marL="0" indent="0">
              <a:buFont typeface="Arial"/>
              <a:buNone/>
            </a:pPr>
            <a:endParaRPr lang="en-US" b="0" i="0" u="none" dirty="0" smtClean="0">
              <a:solidFill>
                <a:srgbClr val="000000"/>
              </a:solidFill>
              <a:latin typeface="Times New Roman"/>
              <a:cs typeface="Times New Roman"/>
            </a:endParaRPr>
          </a:p>
          <a:p>
            <a:pPr marL="0" indent="0">
              <a:buFont typeface="Arial"/>
              <a:buNone/>
            </a:pPr>
            <a:endParaRPr lang="en-US" b="0" i="0" u="none" dirty="0" smtClean="0">
              <a:solidFill>
                <a:srgbClr val="000000"/>
              </a:solidFill>
              <a:latin typeface="Times New Roman"/>
              <a:cs typeface="Times New Roman"/>
            </a:endParaRPr>
          </a:p>
          <a:p>
            <a:pPr marL="0" indent="0">
              <a:buFont typeface="Arial"/>
              <a:buNone/>
            </a:pPr>
            <a:endParaRPr lang="en-US" b="0" i="0" u="none" dirty="0" smtClean="0">
              <a:solidFill>
                <a:srgbClr val="000000"/>
              </a:solidFill>
              <a:latin typeface="Times New Roman"/>
              <a:cs typeface="Times New Roman"/>
            </a:endParaRPr>
          </a:p>
          <a:p>
            <a:pPr marL="0" indent="0">
              <a:buFont typeface="Arial"/>
              <a:buNone/>
            </a:pPr>
            <a:endParaRPr lang="en-US" b="0" u="none" dirty="0">
              <a:solidFill>
                <a:srgbClr val="000000"/>
              </a:solidFill>
              <a:latin typeface="Times New Roman"/>
              <a:cs typeface="Times New Roman"/>
            </a:endParaRPr>
          </a:p>
          <a:p>
            <a:pPr marL="0" indent="0">
              <a:buFont typeface="Arial"/>
              <a:buNone/>
            </a:pPr>
            <a:endParaRPr lang="en-US" b="0" i="0" u="none" dirty="0" smtClean="0">
              <a:solidFill>
                <a:srgbClr val="000000"/>
              </a:solidFill>
              <a:latin typeface="Times New Roman"/>
              <a:cs typeface="Times New Roman"/>
            </a:endParaRPr>
          </a:p>
          <a:p>
            <a:pPr marL="0" indent="0">
              <a:buFont typeface="Arial"/>
              <a:buNone/>
            </a:pPr>
            <a:endParaRPr lang="en-US" b="0" u="none" dirty="0">
              <a:solidFill>
                <a:srgbClr val="000000"/>
              </a:solidFill>
              <a:latin typeface="Times New Roman"/>
              <a:cs typeface="Times New Roman"/>
            </a:endParaRPr>
          </a:p>
          <a:p>
            <a:pPr marL="0" indent="0">
              <a:buFont typeface="Arial"/>
              <a:buNone/>
            </a:pPr>
            <a:endParaRPr lang="en-US" b="0" i="0" u="none" dirty="0" smtClean="0">
              <a:solidFill>
                <a:srgbClr val="000000"/>
              </a:solidFill>
              <a:latin typeface="Times New Roman"/>
              <a:cs typeface="Times New Roman"/>
            </a:endParaRPr>
          </a:p>
          <a:p>
            <a:pPr marL="0" indent="0" algn="l">
              <a:buFont typeface="Arial"/>
              <a:buNone/>
            </a:pPr>
            <a:r>
              <a:rPr lang="en-US" sz="2400" b="0" i="1" u="none" dirty="0" smtClean="0">
                <a:solidFill>
                  <a:srgbClr val="000000"/>
                </a:solidFill>
                <a:latin typeface="Times New Roman"/>
                <a:cs typeface="Times New Roman"/>
              </a:rPr>
              <a:t>Subjects</a:t>
            </a:r>
          </a:p>
          <a:p>
            <a:pPr marL="457200" indent="-457200" algn="l">
              <a:buFont typeface="Arial"/>
              <a:buChar char="•"/>
            </a:pPr>
            <a:r>
              <a:rPr lang="en-US" sz="2400" b="0" u="none" baseline="0" dirty="0" smtClean="0">
                <a:solidFill>
                  <a:srgbClr val="000000"/>
                </a:solidFill>
                <a:latin typeface="Times New Roman"/>
                <a:cs typeface="Times New Roman"/>
              </a:rPr>
              <a:t>Participants parents were motivated to let their children be part of the study by being told that the study will add more research to the field and help develop different ways to help their children overcome their sensory issues. </a:t>
            </a:r>
          </a:p>
          <a:p>
            <a:pPr marL="457200" indent="-457200" algn="l">
              <a:buFont typeface="Arial"/>
              <a:buChar char="•"/>
            </a:pPr>
            <a:r>
              <a:rPr lang="en-US" sz="2400" b="0" u="none" dirty="0" smtClean="0">
                <a:solidFill>
                  <a:srgbClr val="000000"/>
                </a:solidFill>
                <a:latin typeface="Times New Roman"/>
                <a:cs typeface="Times New Roman"/>
              </a:rPr>
              <a:t>Participants</a:t>
            </a:r>
            <a:r>
              <a:rPr lang="en-US" sz="2400" b="0" u="none" baseline="0" dirty="0" smtClean="0">
                <a:solidFill>
                  <a:srgbClr val="000000"/>
                </a:solidFill>
                <a:latin typeface="Times New Roman"/>
                <a:cs typeface="Times New Roman"/>
              </a:rPr>
              <a:t> were recruited from different daycare in long island. </a:t>
            </a:r>
          </a:p>
          <a:p>
            <a:pPr marL="0" indent="0" algn="l">
              <a:buFont typeface="Arial"/>
              <a:buNone/>
            </a:pPr>
            <a:r>
              <a:rPr lang="en-US" sz="2400" b="0" i="1" u="none" baseline="0" dirty="0" smtClean="0">
                <a:solidFill>
                  <a:srgbClr val="000000"/>
                </a:solidFill>
                <a:latin typeface="Times New Roman"/>
                <a:cs typeface="Times New Roman"/>
              </a:rPr>
              <a:t>Apparatus</a:t>
            </a:r>
          </a:p>
          <a:p>
            <a:pPr marL="457200" indent="-457200" algn="l">
              <a:buFont typeface="Arial"/>
              <a:buChar char="•"/>
            </a:pPr>
            <a:r>
              <a:rPr lang="en-US" sz="2400" b="0" u="none" dirty="0" smtClean="0">
                <a:solidFill>
                  <a:srgbClr val="000000"/>
                </a:solidFill>
                <a:latin typeface="Times New Roman"/>
                <a:cs typeface="Times New Roman"/>
              </a:rPr>
              <a:t>Participants</a:t>
            </a:r>
            <a:r>
              <a:rPr lang="en-US" sz="2400" b="0" u="none" baseline="0" dirty="0" smtClean="0">
                <a:solidFill>
                  <a:srgbClr val="000000"/>
                </a:solidFill>
                <a:latin typeface="Times New Roman"/>
                <a:cs typeface="Times New Roman"/>
              </a:rPr>
              <a:t> will play a card game and the cards have different textures.</a:t>
            </a:r>
          </a:p>
          <a:p>
            <a:pPr marL="457200" indent="-457200" algn="l">
              <a:buFont typeface="Arial"/>
              <a:buChar char="•"/>
            </a:pPr>
            <a:r>
              <a:rPr lang="en-US" sz="2400" b="0" u="none" dirty="0" smtClean="0">
                <a:solidFill>
                  <a:srgbClr val="000000"/>
                </a:solidFill>
                <a:latin typeface="Times New Roman"/>
                <a:cs typeface="Times New Roman"/>
              </a:rPr>
              <a:t>Participants will be exposed to different textures such as soft, hard</a:t>
            </a:r>
            <a:r>
              <a:rPr lang="en-US" sz="2400" b="0" u="none" dirty="0">
                <a:solidFill>
                  <a:srgbClr val="000000"/>
                </a:solidFill>
                <a:latin typeface="Times New Roman"/>
                <a:cs typeface="Times New Roman"/>
              </a:rPr>
              <a:t> </a:t>
            </a:r>
            <a:r>
              <a:rPr lang="en-US" sz="2400" b="0" u="none" dirty="0" smtClean="0">
                <a:solidFill>
                  <a:srgbClr val="000000"/>
                </a:solidFill>
                <a:latin typeface="Times New Roman"/>
                <a:cs typeface="Times New Roman"/>
              </a:rPr>
              <a:t>and  rough textures. </a:t>
            </a:r>
            <a:endParaRPr lang="en-US" sz="2400" b="0" u="none" baseline="0" dirty="0" smtClean="0">
              <a:solidFill>
                <a:srgbClr val="000000"/>
              </a:solidFill>
              <a:latin typeface="Times New Roman"/>
              <a:cs typeface="Times New Roman"/>
            </a:endParaRPr>
          </a:p>
          <a:p>
            <a:pPr marL="0" indent="0" algn="l">
              <a:buFont typeface="Arial"/>
              <a:buNone/>
            </a:pPr>
            <a:r>
              <a:rPr lang="en-US" sz="2400" b="0" i="1" u="none" dirty="0" smtClean="0">
                <a:solidFill>
                  <a:srgbClr val="000000"/>
                </a:solidFill>
                <a:latin typeface="Times New Roman"/>
                <a:cs typeface="Times New Roman"/>
              </a:rPr>
              <a:t>Procedures</a:t>
            </a:r>
            <a:r>
              <a:rPr lang="en-US" sz="2400" b="0" u="none" dirty="0" smtClean="0">
                <a:solidFill>
                  <a:srgbClr val="000000"/>
                </a:solidFill>
                <a:latin typeface="Times New Roman"/>
                <a:cs typeface="Times New Roman"/>
              </a:rPr>
              <a:t> </a:t>
            </a:r>
          </a:p>
          <a:p>
            <a:pPr marL="457200" indent="-457200" algn="l">
              <a:buFont typeface="Arial"/>
              <a:buChar char="•"/>
            </a:pPr>
            <a:r>
              <a:rPr lang="en-US" sz="2400" b="0" u="none" dirty="0" smtClean="0">
                <a:solidFill>
                  <a:srgbClr val="000000"/>
                </a:solidFill>
                <a:latin typeface="Times New Roman"/>
                <a:cs typeface="Times New Roman"/>
              </a:rPr>
              <a:t>Children meet up once a wee one hour and for a total of six weeks.</a:t>
            </a:r>
          </a:p>
          <a:p>
            <a:pPr marL="457200" indent="-457200" algn="l">
              <a:buFont typeface="Arial"/>
              <a:buChar char="•"/>
            </a:pPr>
            <a:r>
              <a:rPr lang="en-US" sz="2400" b="0" u="none" dirty="0" smtClean="0">
                <a:solidFill>
                  <a:srgbClr val="000000"/>
                </a:solidFill>
                <a:latin typeface="Times New Roman"/>
                <a:cs typeface="Times New Roman"/>
              </a:rPr>
              <a:t>Boys were divided into groups of threes there were a total of twelve boys.</a:t>
            </a:r>
          </a:p>
          <a:p>
            <a:pPr marL="457200" indent="-457200" algn="l">
              <a:buFont typeface="Arial"/>
              <a:buChar char="•"/>
            </a:pPr>
            <a:r>
              <a:rPr lang="en-US" sz="2400" b="0" u="none" dirty="0" smtClean="0">
                <a:solidFill>
                  <a:srgbClr val="000000"/>
                </a:solidFill>
                <a:latin typeface="Times New Roman"/>
                <a:cs typeface="Times New Roman"/>
              </a:rPr>
              <a:t>Only two groups were to play the game the other two groups had to sit aside.</a:t>
            </a:r>
          </a:p>
          <a:p>
            <a:pPr marL="457200" indent="-457200" algn="l">
              <a:buFont typeface="Arial"/>
              <a:buChar char="•"/>
            </a:pPr>
            <a:r>
              <a:rPr lang="en-US" sz="2400" b="0" u="none" dirty="0" smtClean="0">
                <a:solidFill>
                  <a:srgbClr val="000000"/>
                </a:solidFill>
                <a:latin typeface="Times New Roman"/>
                <a:cs typeface="Times New Roman"/>
              </a:rPr>
              <a:t>When the boys arrived to their section of playing card they were asked to choose from the cards which ones they liked.</a:t>
            </a:r>
          </a:p>
          <a:p>
            <a:pPr marL="457200" indent="-457200" algn="l">
              <a:buFont typeface="Arial"/>
              <a:buChar char="•"/>
            </a:pPr>
            <a:r>
              <a:rPr lang="en-US" sz="2400" b="0" u="none" dirty="0" smtClean="0">
                <a:solidFill>
                  <a:srgbClr val="000000"/>
                </a:solidFill>
                <a:latin typeface="Times New Roman"/>
                <a:cs typeface="Times New Roman"/>
              </a:rPr>
              <a:t>Played game with their group members and had to tell the name of the animal</a:t>
            </a:r>
            <a:r>
              <a:rPr lang="en-US" sz="2400" b="0" u="none" baseline="0" dirty="0" smtClean="0">
                <a:solidFill>
                  <a:srgbClr val="000000"/>
                </a:solidFill>
                <a:latin typeface="Times New Roman"/>
                <a:cs typeface="Times New Roman"/>
              </a:rPr>
              <a:t> on the card and how they felt about the textured.</a:t>
            </a:r>
          </a:p>
          <a:p>
            <a:pPr marL="457200" indent="-457200" algn="l">
              <a:buFont typeface="Arial"/>
              <a:buChar char="•"/>
            </a:pPr>
            <a:r>
              <a:rPr lang="en-US" sz="2400" b="0" u="none" baseline="0" dirty="0" smtClean="0">
                <a:solidFill>
                  <a:srgbClr val="000000"/>
                </a:solidFill>
                <a:latin typeface="Times New Roman"/>
                <a:cs typeface="Times New Roman"/>
              </a:rPr>
              <a:t>Game went for two hours</a:t>
            </a:r>
          </a:p>
          <a:p>
            <a:pPr marL="457200" indent="-457200" algn="l">
              <a:buFont typeface="Arial"/>
              <a:buChar char="•"/>
            </a:pPr>
            <a:r>
              <a:rPr lang="en-US" sz="2400" b="0" u="none" baseline="0" dirty="0" smtClean="0">
                <a:solidFill>
                  <a:srgbClr val="000000"/>
                </a:solidFill>
                <a:latin typeface="Times New Roman"/>
                <a:cs typeface="Times New Roman"/>
              </a:rPr>
              <a:t>At the end the children were asked again to choose from the cards which one they liked</a:t>
            </a:r>
            <a:r>
              <a:rPr lang="en-US" b="0" u="none" baseline="0" dirty="0" smtClean="0">
                <a:solidFill>
                  <a:srgbClr val="000000"/>
                </a:solidFill>
                <a:latin typeface="Times New Roman"/>
                <a:cs typeface="Times New Roman"/>
              </a:rPr>
              <a:t>. </a:t>
            </a:r>
            <a:r>
              <a:rPr lang="en-US" b="0" u="none" dirty="0" smtClean="0">
                <a:solidFill>
                  <a:srgbClr val="000000"/>
                </a:solidFill>
                <a:latin typeface="Times New Roman"/>
                <a:cs typeface="Times New Roman"/>
              </a:rPr>
              <a:t> </a:t>
            </a:r>
          </a:p>
          <a:p>
            <a:pPr marL="457200" indent="-457200" algn="l">
              <a:buFont typeface="Arial"/>
              <a:buChar char="•"/>
            </a:pPr>
            <a:endParaRPr lang="en-US" b="0" u="none" dirty="0" smtClean="0">
              <a:solidFill>
                <a:srgbClr val="000000"/>
              </a:solidFill>
              <a:latin typeface="Times New Roman"/>
              <a:cs typeface="Times New Roman"/>
            </a:endParaRPr>
          </a:p>
        </p:txBody>
      </p:sp>
      <p:sp>
        <p:nvSpPr>
          <p:cNvPr id="7" name="Text Placeholder 6"/>
          <p:cNvSpPr>
            <a:spLocks noGrp="1"/>
          </p:cNvSpPr>
          <p:nvPr>
            <p:ph type="body" sz="quarter" idx="21"/>
          </p:nvPr>
        </p:nvSpPr>
        <p:spPr>
          <a:xfrm>
            <a:off x="9845676" y="5268700"/>
            <a:ext cx="18744009" cy="2521439"/>
          </a:xfrm>
        </p:spPr>
        <p:txBody>
          <a:bodyPr/>
          <a:lstStyle/>
          <a:p>
            <a:r>
              <a:rPr lang="en-US" sz="3200" b="1" u="sng" dirty="0" smtClean="0">
                <a:solidFill>
                  <a:srgbClr val="000000"/>
                </a:solidFill>
                <a:latin typeface="Times New Roman"/>
                <a:cs typeface="Times New Roman"/>
              </a:rPr>
              <a:t>FIGURE 1</a:t>
            </a:r>
          </a:p>
          <a:p>
            <a:endParaRPr lang="en-US" dirty="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p:txBody>
      </p:sp>
      <p:sp>
        <p:nvSpPr>
          <p:cNvPr id="8" name="Text Placeholder 7"/>
          <p:cNvSpPr>
            <a:spLocks noGrp="1"/>
          </p:cNvSpPr>
          <p:nvPr>
            <p:ph type="body" sz="quarter" idx="22"/>
          </p:nvPr>
        </p:nvSpPr>
        <p:spPr>
          <a:xfrm>
            <a:off x="9837341" y="4316331"/>
            <a:ext cx="18752344" cy="1244950"/>
          </a:xfrm>
        </p:spPr>
        <p:txBody>
          <a:bodyPr/>
          <a:lstStyle/>
          <a:p>
            <a:endParaRPr lang="en-US" dirty="0" smtClean="0">
              <a:solidFill>
                <a:srgbClr val="000000"/>
              </a:solidFill>
            </a:endParaRPr>
          </a:p>
          <a:p>
            <a:endParaRPr lang="en-US" dirty="0">
              <a:solidFill>
                <a:srgbClr val="000000"/>
              </a:solidFill>
            </a:endParaRPr>
          </a:p>
        </p:txBody>
      </p:sp>
      <p:sp>
        <p:nvSpPr>
          <p:cNvPr id="9" name="Text Placeholder 8"/>
          <p:cNvSpPr>
            <a:spLocks noGrp="1"/>
          </p:cNvSpPr>
          <p:nvPr>
            <p:ph type="body" sz="quarter" idx="23"/>
          </p:nvPr>
        </p:nvSpPr>
        <p:spPr>
          <a:xfrm>
            <a:off x="9845676" y="17942537"/>
            <a:ext cx="18744009" cy="1555021"/>
          </a:xfrm>
        </p:spPr>
        <p:txBody>
          <a:bodyPr/>
          <a:lstStyle/>
          <a:p>
            <a:endParaRPr lang="en-US" dirty="0" smtClean="0">
              <a:solidFill>
                <a:srgbClr val="000000"/>
              </a:solidFill>
            </a:endParaRPr>
          </a:p>
          <a:p>
            <a:endParaRPr lang="en-US" dirty="0">
              <a:solidFill>
                <a:srgbClr val="000000"/>
              </a:solidFill>
            </a:endParaRPr>
          </a:p>
          <a:p>
            <a:endParaRPr lang="en-US" dirty="0">
              <a:solidFill>
                <a:srgbClr val="000000"/>
              </a:solidFill>
            </a:endParaRPr>
          </a:p>
        </p:txBody>
      </p:sp>
      <p:sp>
        <p:nvSpPr>
          <p:cNvPr id="10" name="Text Placeholder 9"/>
          <p:cNvSpPr>
            <a:spLocks noGrp="1"/>
          </p:cNvSpPr>
          <p:nvPr>
            <p:ph type="body" sz="quarter" idx="24"/>
          </p:nvPr>
        </p:nvSpPr>
        <p:spPr>
          <a:xfrm>
            <a:off x="9845676" y="16990168"/>
            <a:ext cx="18744009" cy="1244950"/>
          </a:xfrm>
        </p:spPr>
        <p:txBody>
          <a:bodyPr/>
          <a:lstStyle/>
          <a:p>
            <a:endParaRPr lang="en-US" dirty="0" smtClean="0">
              <a:solidFill>
                <a:srgbClr val="000000"/>
              </a:solidFill>
            </a:endParaRPr>
          </a:p>
          <a:p>
            <a:endParaRPr lang="en-US" dirty="0">
              <a:solidFill>
                <a:srgbClr val="000000"/>
              </a:solidFill>
            </a:endParaRPr>
          </a:p>
        </p:txBody>
      </p:sp>
      <p:sp>
        <p:nvSpPr>
          <p:cNvPr id="11" name="Text Placeholder 10"/>
          <p:cNvSpPr>
            <a:spLocks noGrp="1"/>
          </p:cNvSpPr>
          <p:nvPr>
            <p:ph type="body" sz="quarter" idx="25"/>
          </p:nvPr>
        </p:nvSpPr>
        <p:spPr/>
        <p:txBody>
          <a:bodyPr/>
          <a:lstStyle/>
          <a:p>
            <a:r>
              <a:rPr lang="en-US" dirty="0" smtClean="0">
                <a:solidFill>
                  <a:srgbClr val="000000"/>
                </a:solidFill>
              </a:rPr>
              <a:t>RESULTS</a:t>
            </a:r>
            <a:endParaRPr lang="en-US" dirty="0">
              <a:solidFill>
                <a:srgbClr val="000000"/>
              </a:solidFill>
            </a:endParaRPr>
          </a:p>
        </p:txBody>
      </p:sp>
      <p:sp>
        <p:nvSpPr>
          <p:cNvPr id="12" name="Text Placeholder 11"/>
          <p:cNvSpPr>
            <a:spLocks noGrp="1"/>
          </p:cNvSpPr>
          <p:nvPr>
            <p:ph type="body" sz="quarter" idx="26"/>
          </p:nvPr>
        </p:nvSpPr>
        <p:spPr>
          <a:xfrm>
            <a:off x="29690868" y="5268699"/>
            <a:ext cx="7789619" cy="4467729"/>
          </a:xfrm>
        </p:spPr>
        <p:txBody>
          <a:bodyPr/>
          <a:lstStyle/>
          <a:p>
            <a:pPr marL="342900" indent="-342900">
              <a:buFont typeface="Arial"/>
              <a:buChar char="•"/>
            </a:pPr>
            <a:r>
              <a:rPr lang="en-US" dirty="0" smtClean="0"/>
              <a:t> </a:t>
            </a:r>
            <a:r>
              <a:rPr lang="en-US" dirty="0" smtClean="0">
                <a:latin typeface="Times New Roman"/>
                <a:cs typeface="Times New Roman"/>
              </a:rPr>
              <a:t>Based </a:t>
            </a:r>
            <a:r>
              <a:rPr lang="en-US" dirty="0">
                <a:latin typeface="Times New Roman"/>
                <a:cs typeface="Times New Roman"/>
              </a:rPr>
              <a:t>on the results the groups that played the game for the six weeks improved more than the two groups that were not playing the game. </a:t>
            </a:r>
            <a:endParaRPr lang="en-US" dirty="0" smtClean="0">
              <a:latin typeface="Times New Roman"/>
              <a:cs typeface="Times New Roman"/>
            </a:endParaRPr>
          </a:p>
          <a:p>
            <a:pPr marL="342900" indent="-342900">
              <a:buFont typeface="Arial"/>
              <a:buChar char="•"/>
            </a:pPr>
            <a:r>
              <a:rPr lang="en-US" dirty="0" smtClean="0">
                <a:latin typeface="Times New Roman"/>
                <a:cs typeface="Times New Roman"/>
              </a:rPr>
              <a:t>The </a:t>
            </a:r>
            <a:r>
              <a:rPr lang="en-US" dirty="0">
                <a:latin typeface="Times New Roman"/>
                <a:cs typeface="Times New Roman"/>
              </a:rPr>
              <a:t>average of group 1 was 1.16, group 2- 2.83, group 3- 1.57 and group 4- 2.57. the group with the highest average of improvement was group 2 which was the group with autism and sensory processing </a:t>
            </a:r>
            <a:r>
              <a:rPr lang="en-US" dirty="0" smtClean="0">
                <a:latin typeface="Times New Roman"/>
                <a:cs typeface="Times New Roman"/>
              </a:rPr>
              <a:t>disorder. </a:t>
            </a:r>
            <a:endParaRPr lang="en-US" dirty="0">
              <a:latin typeface="Times New Roman"/>
              <a:cs typeface="Times New Roman"/>
            </a:endParaRPr>
          </a:p>
          <a:p>
            <a:pPr marL="342900" indent="-342900">
              <a:buFont typeface="Arial"/>
              <a:buChar char="•"/>
            </a:pPr>
            <a:r>
              <a:rPr lang="en-US" dirty="0" smtClean="0">
                <a:latin typeface="Times New Roman"/>
                <a:cs typeface="Times New Roman"/>
              </a:rPr>
              <a:t>Data was collected weekly</a:t>
            </a:r>
          </a:p>
          <a:p>
            <a:pPr marL="342900" indent="-342900">
              <a:buFont typeface="Arial"/>
              <a:buChar char="•"/>
            </a:pPr>
            <a:r>
              <a:rPr lang="en-US" dirty="0" smtClean="0">
                <a:latin typeface="Times New Roman"/>
                <a:cs typeface="Times New Roman"/>
              </a:rPr>
              <a:t>The </a:t>
            </a:r>
            <a:r>
              <a:rPr lang="en-US" dirty="0">
                <a:latin typeface="Times New Roman"/>
                <a:cs typeface="Times New Roman"/>
              </a:rPr>
              <a:t>results collected were the amount of cards the children would say the like. </a:t>
            </a:r>
            <a:endParaRPr lang="en-US" dirty="0">
              <a:solidFill>
                <a:srgbClr val="000000"/>
              </a:solidFill>
            </a:endParaRPr>
          </a:p>
        </p:txBody>
      </p:sp>
      <p:sp>
        <p:nvSpPr>
          <p:cNvPr id="13" name="Text Placeholder 12"/>
          <p:cNvSpPr>
            <a:spLocks noGrp="1"/>
          </p:cNvSpPr>
          <p:nvPr>
            <p:ph type="body" sz="quarter" idx="27"/>
          </p:nvPr>
        </p:nvSpPr>
        <p:spPr>
          <a:xfrm>
            <a:off x="28841577" y="10217466"/>
            <a:ext cx="8926116" cy="659789"/>
          </a:xfrm>
        </p:spPr>
        <p:txBody>
          <a:bodyPr/>
          <a:lstStyle/>
          <a:p>
            <a:r>
              <a:rPr lang="en-US" dirty="0" smtClean="0">
                <a:solidFill>
                  <a:srgbClr val="000000"/>
                </a:solidFill>
              </a:rPr>
              <a:t>DISCUSSION</a:t>
            </a:r>
            <a:endParaRPr lang="en-US" dirty="0">
              <a:solidFill>
                <a:srgbClr val="000000"/>
              </a:solidFill>
            </a:endParaRPr>
          </a:p>
        </p:txBody>
      </p:sp>
      <p:sp>
        <p:nvSpPr>
          <p:cNvPr id="14" name="Text Placeholder 13"/>
          <p:cNvSpPr>
            <a:spLocks noGrp="1"/>
          </p:cNvSpPr>
          <p:nvPr>
            <p:ph type="body" sz="quarter" idx="28"/>
          </p:nvPr>
        </p:nvSpPr>
        <p:spPr>
          <a:xfrm>
            <a:off x="29690868" y="11558487"/>
            <a:ext cx="7789619" cy="8676971"/>
          </a:xfrm>
        </p:spPr>
        <p:txBody>
          <a:bodyPr/>
          <a:lstStyle/>
          <a:p>
            <a:pPr marL="342900" indent="-342900">
              <a:buFont typeface="Arial"/>
              <a:buChar char="•"/>
            </a:pPr>
            <a:r>
              <a:rPr lang="en-US" dirty="0">
                <a:solidFill>
                  <a:srgbClr val="000000"/>
                </a:solidFill>
                <a:latin typeface="Times New Roman"/>
                <a:cs typeface="Times New Roman"/>
              </a:rPr>
              <a:t>T</a:t>
            </a:r>
            <a:r>
              <a:rPr lang="en-US" dirty="0" smtClean="0">
                <a:solidFill>
                  <a:srgbClr val="000000"/>
                </a:solidFill>
                <a:latin typeface="Times New Roman"/>
                <a:cs typeface="Times New Roman"/>
              </a:rPr>
              <a:t>extured </a:t>
            </a:r>
            <a:r>
              <a:rPr lang="en-US" dirty="0" smtClean="0">
                <a:solidFill>
                  <a:srgbClr val="000000"/>
                </a:solidFill>
                <a:latin typeface="Times New Roman"/>
                <a:cs typeface="Times New Roman"/>
              </a:rPr>
              <a:t>card game can be a helpful technique to help the children in this population improve their skills.</a:t>
            </a:r>
          </a:p>
          <a:p>
            <a:pPr marL="342900" indent="-342900">
              <a:buFont typeface="Arial"/>
              <a:buChar char="•"/>
            </a:pPr>
            <a:r>
              <a:rPr lang="en-US" dirty="0" smtClean="0">
                <a:solidFill>
                  <a:srgbClr val="000000"/>
                </a:solidFill>
                <a:latin typeface="Times New Roman"/>
                <a:cs typeface="Times New Roman"/>
              </a:rPr>
              <a:t>Textured card game offers a different form of therapy like environment</a:t>
            </a:r>
            <a:r>
              <a:rPr lang="en-US" dirty="0" smtClean="0">
                <a:solidFill>
                  <a:srgbClr val="000000"/>
                </a:solidFill>
                <a:latin typeface="Times New Roman"/>
                <a:cs typeface="Times New Roman"/>
              </a:rPr>
              <a:t>.</a:t>
            </a:r>
          </a:p>
          <a:p>
            <a:pPr marL="342900" indent="-342900">
              <a:buFont typeface="Arial"/>
              <a:buChar char="•"/>
            </a:pPr>
            <a:r>
              <a:rPr lang="en-US" dirty="0" smtClean="0">
                <a:solidFill>
                  <a:srgbClr val="000000"/>
                </a:solidFill>
                <a:latin typeface="Times New Roman"/>
                <a:cs typeface="Times New Roman"/>
              </a:rPr>
              <a:t>This study advances the field by adding additional research .</a:t>
            </a:r>
          </a:p>
          <a:p>
            <a:pPr marL="342900" indent="-342900">
              <a:buFont typeface="Arial"/>
              <a:buChar char="•"/>
            </a:pPr>
            <a:r>
              <a:rPr lang="en-US" dirty="0">
                <a:latin typeface="Times New Roman"/>
                <a:cs typeface="Times New Roman"/>
              </a:rPr>
              <a:t>Potential problems with the study is that it wasn’t well administered since </a:t>
            </a:r>
            <a:r>
              <a:rPr lang="en-US" dirty="0" smtClean="0">
                <a:latin typeface="Times New Roman"/>
                <a:cs typeface="Times New Roman"/>
              </a:rPr>
              <a:t>the people leading the study aren't experienced. </a:t>
            </a:r>
          </a:p>
          <a:p>
            <a:pPr marL="342900" indent="-342900">
              <a:buFont typeface="Arial"/>
              <a:buChar char="•"/>
            </a:pPr>
            <a:r>
              <a:rPr lang="en-US" dirty="0">
                <a:latin typeface="Times New Roman"/>
                <a:cs typeface="Times New Roman"/>
              </a:rPr>
              <a:t>One of the studies done in the field was done with adults that had autism instead of children. The adults were given three types of textures and they were to rate the textures by roughness or pleasantness (</a:t>
            </a:r>
            <a:r>
              <a:rPr lang="en-US" dirty="0" err="1">
                <a:latin typeface="Times New Roman"/>
                <a:cs typeface="Times New Roman"/>
              </a:rPr>
              <a:t>Cascio</a:t>
            </a:r>
            <a:r>
              <a:rPr lang="en-US" dirty="0">
                <a:latin typeface="Times New Roman"/>
                <a:cs typeface="Times New Roman"/>
              </a:rPr>
              <a:t>, et al. 2012). </a:t>
            </a:r>
            <a:endParaRPr lang="en-US" dirty="0" smtClean="0">
              <a:latin typeface="Times New Roman"/>
              <a:cs typeface="Times New Roman"/>
            </a:endParaRPr>
          </a:p>
          <a:p>
            <a:pPr marL="342900" indent="-342900">
              <a:buFont typeface="Arial"/>
              <a:buChar char="•"/>
            </a:pPr>
            <a:r>
              <a:rPr lang="en-US" dirty="0" smtClean="0">
                <a:latin typeface="Times New Roman"/>
                <a:cs typeface="Times New Roman"/>
              </a:rPr>
              <a:t>Another study previously done </a:t>
            </a:r>
            <a:r>
              <a:rPr lang="en-US" dirty="0">
                <a:latin typeface="Times New Roman"/>
                <a:cs typeface="Times New Roman"/>
              </a:rPr>
              <a:t>investigated effectiveness of an aquatic playgroup on the playfulness of children between the ages 2-3 with autism disorder (</a:t>
            </a:r>
            <a:r>
              <a:rPr lang="en-US" dirty="0" err="1">
                <a:latin typeface="Times New Roman"/>
                <a:cs typeface="Times New Roman"/>
              </a:rPr>
              <a:t>Fabrizi</a:t>
            </a:r>
            <a:r>
              <a:rPr lang="en-US" dirty="0">
                <a:latin typeface="Times New Roman"/>
                <a:cs typeface="Times New Roman"/>
              </a:rPr>
              <a:t>, 2015). Two different test were used the test of playfulness and test of environmental supportiveness were used to measure playfulness, caregiver’s promotion of play, and adequacy of the sensory environment</a:t>
            </a:r>
            <a:r>
              <a:rPr lang="en-US" dirty="0">
                <a:latin typeface="Times New Roman"/>
                <a:cs typeface="Times New Roman"/>
              </a:rPr>
              <a:t> </a:t>
            </a:r>
            <a:endParaRPr lang="en-US" dirty="0" smtClean="0">
              <a:solidFill>
                <a:srgbClr val="000000"/>
              </a:solidFill>
              <a:latin typeface="Times New Roman"/>
              <a:cs typeface="Times New Roman"/>
            </a:endParaRPr>
          </a:p>
          <a:p>
            <a:pPr marL="342900" indent="-342900">
              <a:buFont typeface="Arial"/>
              <a:buChar char="•"/>
            </a:pPr>
            <a:endParaRPr lang="en-US" dirty="0" smtClean="0">
              <a:solidFill>
                <a:srgbClr val="000000"/>
              </a:solidFill>
              <a:latin typeface="Times New Roman"/>
              <a:cs typeface="Times New Roman"/>
            </a:endParaRPr>
          </a:p>
          <a:p>
            <a:endParaRPr lang="en-US" dirty="0">
              <a:solidFill>
                <a:srgbClr val="000000"/>
              </a:solidFill>
              <a:latin typeface="Times New Roman"/>
              <a:cs typeface="Times New Roman"/>
            </a:endParaRPr>
          </a:p>
          <a:p>
            <a:pPr lvl="1" indent="0">
              <a:buNone/>
            </a:pPr>
            <a:endParaRPr lang="en-US" sz="3200" b="1" u="sng" dirty="0">
              <a:solidFill>
                <a:srgbClr val="000000"/>
              </a:solidFill>
              <a:latin typeface="Times New Roman"/>
              <a:cs typeface="Times New Roman"/>
            </a:endParaRPr>
          </a:p>
          <a:p>
            <a:pPr lvl="1" indent="0">
              <a:buNone/>
            </a:pPr>
            <a:endParaRPr lang="en-US" sz="3200" dirty="0" smtClean="0">
              <a:solidFill>
                <a:srgbClr val="000000"/>
              </a:solidFill>
              <a:latin typeface="Times New Roman"/>
              <a:cs typeface="Times New Roman"/>
            </a:endParaRPr>
          </a:p>
          <a:p>
            <a:pPr marL="1757297" lvl="1" indent="-457200"/>
            <a:endParaRPr lang="en-US" sz="3200" b="1" u="sng" dirty="0" smtClean="0">
              <a:solidFill>
                <a:srgbClr val="000000"/>
              </a:solidFill>
              <a:latin typeface="Times New Roman"/>
              <a:cs typeface="Times New Roman"/>
            </a:endParaRPr>
          </a:p>
        </p:txBody>
      </p:sp>
      <p:sp>
        <p:nvSpPr>
          <p:cNvPr id="15" name="Text Placeholder 14"/>
          <p:cNvSpPr>
            <a:spLocks noGrp="1"/>
          </p:cNvSpPr>
          <p:nvPr>
            <p:ph type="body" sz="quarter" idx="29"/>
          </p:nvPr>
        </p:nvSpPr>
        <p:spPr>
          <a:xfrm>
            <a:off x="29036958" y="19497558"/>
            <a:ext cx="8926116" cy="6839178"/>
          </a:xfrm>
        </p:spPr>
        <p:txBody>
          <a:bodyPr/>
          <a:lstStyle/>
          <a:p>
            <a:endParaRPr lang="en-US" dirty="0" smtClean="0">
              <a:solidFill>
                <a:srgbClr val="000000"/>
              </a:solidFill>
            </a:endParaRPr>
          </a:p>
          <a:p>
            <a:r>
              <a:rPr lang="en-US" dirty="0" smtClean="0">
                <a:solidFill>
                  <a:srgbClr val="000000"/>
                </a:solidFill>
              </a:rPr>
              <a:t>REFERENCES</a:t>
            </a: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p:txBody>
      </p:sp>
      <p:sp>
        <p:nvSpPr>
          <p:cNvPr id="16" name="Text Placeholder 15"/>
          <p:cNvSpPr>
            <a:spLocks noGrp="1"/>
          </p:cNvSpPr>
          <p:nvPr>
            <p:ph type="body" sz="quarter" idx="30"/>
          </p:nvPr>
        </p:nvSpPr>
        <p:spPr>
          <a:xfrm>
            <a:off x="29690868" y="20448221"/>
            <a:ext cx="7789620" cy="5888514"/>
          </a:xfrm>
        </p:spPr>
        <p:txBody>
          <a:bodyPr/>
          <a:lstStyle/>
          <a:p>
            <a:r>
              <a:rPr lang="en-US" b="1" dirty="0"/>
              <a:t>Bibliography </a:t>
            </a:r>
            <a:endParaRPr lang="en-US" dirty="0"/>
          </a:p>
          <a:p>
            <a:r>
              <a:rPr lang="en-AU" i="1" dirty="0"/>
              <a:t>Autism Speaks. (2016). what is autism. Retrieved may 1st, 2016 from Autism speaks: https://</a:t>
            </a:r>
            <a:r>
              <a:rPr lang="en-AU" i="1" dirty="0" err="1"/>
              <a:t>www.autismspeaks.org</a:t>
            </a:r>
            <a:r>
              <a:rPr lang="en-AU" i="1" dirty="0"/>
              <a:t>/what-autism</a:t>
            </a:r>
            <a:endParaRPr lang="en-US" dirty="0"/>
          </a:p>
          <a:p>
            <a:r>
              <a:rPr lang="en-US" dirty="0"/>
              <a:t> </a:t>
            </a:r>
          </a:p>
          <a:p>
            <a:r>
              <a:rPr lang="en-US" i="1" dirty="0" err="1"/>
              <a:t>Cascio</a:t>
            </a:r>
            <a:r>
              <a:rPr lang="en-US" i="1" dirty="0"/>
              <a:t>, C. J., </a:t>
            </a:r>
            <a:r>
              <a:rPr lang="en-US" i="1" dirty="0" err="1"/>
              <a:t>Moana-Filho</a:t>
            </a:r>
            <a:r>
              <a:rPr lang="en-US" i="1" dirty="0"/>
              <a:t>, E. J., Guest, S., </a:t>
            </a:r>
            <a:r>
              <a:rPr lang="en-US" i="1" dirty="0" err="1"/>
              <a:t>Nebel</a:t>
            </a:r>
            <a:r>
              <a:rPr lang="en-US" i="1" dirty="0"/>
              <a:t>, M. B., </a:t>
            </a:r>
            <a:r>
              <a:rPr lang="en-US" i="1" dirty="0" err="1"/>
              <a:t>Weisner</a:t>
            </a:r>
            <a:r>
              <a:rPr lang="en-US" i="1" dirty="0"/>
              <a:t>, J., </a:t>
            </a:r>
            <a:r>
              <a:rPr lang="en-US" i="1" dirty="0" err="1"/>
              <a:t>Baranek</a:t>
            </a:r>
            <a:r>
              <a:rPr lang="en-US" i="1" dirty="0"/>
              <a:t>, G. T., &amp; </a:t>
            </a:r>
            <a:r>
              <a:rPr lang="en-US" i="1" dirty="0" err="1"/>
              <a:t>Essiick</a:t>
            </a:r>
            <a:r>
              <a:rPr lang="en-US" i="1" dirty="0"/>
              <a:t>, G. K. (2012, March 23). Perceptual and Neural Response to Affective Tactile Texture Stimulation in Adults with Autism Spectrum Disorders. In NCBI. Retrieved from https://</a:t>
            </a:r>
            <a:r>
              <a:rPr lang="en-US" i="1" dirty="0" err="1"/>
              <a:t>www.ncbi.nlm.nih.gov</a:t>
            </a:r>
            <a:r>
              <a:rPr lang="en-US" i="1" dirty="0"/>
              <a:t>/</a:t>
            </a:r>
            <a:r>
              <a:rPr lang="en-US" i="1" dirty="0" err="1"/>
              <a:t>pmc</a:t>
            </a:r>
            <a:r>
              <a:rPr lang="en-US" i="1" dirty="0"/>
              <a:t>/articles/PMC3517930/</a:t>
            </a:r>
            <a:endParaRPr lang="en-US" dirty="0"/>
          </a:p>
          <a:p>
            <a:r>
              <a:rPr lang="en-US" b="1" i="1" dirty="0"/>
              <a:t> </a:t>
            </a:r>
            <a:endParaRPr lang="en-US" dirty="0"/>
          </a:p>
          <a:p>
            <a:r>
              <a:rPr lang="en-US" i="1" dirty="0"/>
              <a:t>About SPD. (2016). In </a:t>
            </a:r>
            <a:r>
              <a:rPr lang="en-US" i="1" dirty="0" err="1"/>
              <a:t>Spdstar.org</a:t>
            </a:r>
            <a:r>
              <a:rPr lang="en-US" i="1" dirty="0"/>
              <a:t>. Retrieved December 6, 2016.</a:t>
            </a:r>
            <a:endParaRPr lang="en-US" dirty="0"/>
          </a:p>
          <a:p>
            <a:r>
              <a:rPr lang="en-US" i="1" dirty="0"/>
              <a:t>	</a:t>
            </a:r>
            <a:r>
              <a:rPr lang="en-US" i="1" dirty="0" err="1"/>
              <a:t>Fabrizi</a:t>
            </a:r>
            <a:r>
              <a:rPr lang="en-US" i="1" dirty="0"/>
              <a:t>, S. E. (2015, December 11). Splashing Our Way to Playfulness! An Aquatic Playgroup for Young Children With Autism, A Repeated Measures Design. Retrieved from journal of occupational therapy</a:t>
            </a:r>
            <a:r>
              <a:rPr lang="en-US" dirty="0"/>
              <a:t> </a:t>
            </a:r>
            <a:endParaRPr lang="en-US" dirty="0">
              <a:solidFill>
                <a:srgbClr val="000000"/>
              </a:solidFill>
            </a:endParaRPr>
          </a:p>
        </p:txBody>
      </p:sp>
      <p:sp>
        <p:nvSpPr>
          <p:cNvPr id="17" name="Text Placeholder 16"/>
          <p:cNvSpPr>
            <a:spLocks noGrp="1"/>
          </p:cNvSpPr>
          <p:nvPr>
            <p:ph type="body" sz="quarter" idx="96"/>
          </p:nvPr>
        </p:nvSpPr>
        <p:spPr>
          <a:xfrm>
            <a:off x="461168" y="13082608"/>
            <a:ext cx="8926116" cy="2515284"/>
          </a:xfrm>
        </p:spPr>
        <p:txBody>
          <a:bodyPr/>
          <a:lstStyle/>
          <a:p>
            <a:endParaRPr lang="en-US" sz="3200" b="1" dirty="0" smtClean="0">
              <a:solidFill>
                <a:srgbClr val="000000"/>
              </a:solidFill>
              <a:latin typeface="Times New Roman"/>
              <a:cs typeface="Times New Roman"/>
            </a:endParaRPr>
          </a:p>
          <a:p>
            <a:r>
              <a:rPr lang="en-US" sz="3200" b="1" dirty="0" smtClean="0">
                <a:solidFill>
                  <a:srgbClr val="000000"/>
                </a:solidFill>
                <a:latin typeface="Times New Roman"/>
                <a:cs typeface="Times New Roman"/>
              </a:rPr>
              <a:t>	</a:t>
            </a:r>
            <a:r>
              <a:rPr lang="en-US" sz="3200" b="1" u="sng" dirty="0" smtClean="0">
                <a:solidFill>
                  <a:srgbClr val="000000"/>
                </a:solidFill>
                <a:latin typeface="Times New Roman"/>
                <a:cs typeface="Times New Roman"/>
              </a:rPr>
              <a:t>METHODS</a:t>
            </a:r>
            <a:endParaRPr lang="en-US" sz="3200" b="1" u="sng" dirty="0" smtClean="0">
              <a:solidFill>
                <a:srgbClr val="000000"/>
              </a:solidFill>
              <a:latin typeface="Times New Roman"/>
              <a:cs typeface="Times New Roman"/>
            </a:endParaRPr>
          </a:p>
          <a:p>
            <a:endParaRPr lang="en-US" sz="3200" b="1" dirty="0" smtClean="0">
              <a:solidFill>
                <a:srgbClr val="000000"/>
              </a:solidFill>
              <a:latin typeface="Times New Roman"/>
              <a:cs typeface="Times New Roman"/>
            </a:endParaRPr>
          </a:p>
        </p:txBody>
      </p:sp>
      <p:sp>
        <p:nvSpPr>
          <p:cNvPr id="19" name="Text Placeholder 18"/>
          <p:cNvSpPr>
            <a:spLocks noGrp="1"/>
          </p:cNvSpPr>
          <p:nvPr>
            <p:ph type="body" sz="quarter" idx="150"/>
          </p:nvPr>
        </p:nvSpPr>
        <p:spPr/>
        <p:txBody>
          <a:bodyPr/>
          <a:lstStyle/>
          <a:p>
            <a:r>
              <a:rPr lang="en-US" dirty="0" smtClean="0">
                <a:solidFill>
                  <a:srgbClr val="000000"/>
                </a:solidFill>
              </a:rPr>
              <a:t>Astry Garcia</a:t>
            </a:r>
            <a:endParaRPr lang="en-US" dirty="0">
              <a:solidFill>
                <a:srgbClr val="000000"/>
              </a:solidFill>
            </a:endParaRPr>
          </a:p>
        </p:txBody>
      </p:sp>
      <p:sp>
        <p:nvSpPr>
          <p:cNvPr id="43" name="Text Placeholder 42"/>
          <p:cNvSpPr>
            <a:spLocks noGrp="1"/>
          </p:cNvSpPr>
          <p:nvPr>
            <p:ph type="body" sz="quarter" idx="184"/>
          </p:nvPr>
        </p:nvSpPr>
        <p:spPr/>
        <p:txBody>
          <a:bodyPr/>
          <a:lstStyle/>
          <a:p>
            <a:r>
              <a:rPr lang="en-US" dirty="0" smtClean="0">
                <a:solidFill>
                  <a:srgbClr val="000000"/>
                </a:solidFill>
              </a:rPr>
              <a:t>Department of Behavioral Sciences</a:t>
            </a:r>
            <a:endParaRPr lang="en-US" dirty="0">
              <a:solidFill>
                <a:srgbClr val="000000"/>
              </a:solidFill>
            </a:endParaRPr>
          </a:p>
        </p:txBody>
      </p:sp>
      <p:sp>
        <p:nvSpPr>
          <p:cNvPr id="44" name="Text Placeholder 43"/>
          <p:cNvSpPr>
            <a:spLocks noGrp="1"/>
          </p:cNvSpPr>
          <p:nvPr>
            <p:ph type="body" sz="quarter" idx="185"/>
          </p:nvPr>
        </p:nvSpPr>
        <p:spPr/>
        <p:txBody>
          <a:bodyPr>
            <a:noAutofit/>
          </a:bodyPr>
          <a:lstStyle/>
          <a:p>
            <a:r>
              <a:rPr lang="en-US" sz="4400" b="1" dirty="0" smtClean="0">
                <a:solidFill>
                  <a:srgbClr val="000000"/>
                </a:solidFill>
                <a:latin typeface="Times New Roman"/>
                <a:cs typeface="Times New Roman"/>
              </a:rPr>
              <a:t>Textured playing cards help children with sensory processing disorder improve with their sensory skills</a:t>
            </a:r>
            <a:endParaRPr lang="en-US" sz="4400" b="1" dirty="0">
              <a:solidFill>
                <a:srgbClr val="000000"/>
              </a:solidFill>
              <a:latin typeface="Times New Roman"/>
              <a:cs typeface="Times New Roman"/>
            </a:endParaRPr>
          </a:p>
        </p:txBody>
      </p:sp>
      <p:pic>
        <p:nvPicPr>
          <p:cNvPr id="20" name="Picture 19"/>
          <p:cNvPicPr>
            <a:picLocks noChangeAspect="1"/>
          </p:cNvPicPr>
          <p:nvPr/>
        </p:nvPicPr>
        <p:blipFill>
          <a:blip r:embed="rId5"/>
          <a:stretch>
            <a:fillRect/>
          </a:stretch>
        </p:blipFill>
        <p:spPr>
          <a:xfrm>
            <a:off x="10603725" y="6946463"/>
            <a:ext cx="11206206" cy="6543429"/>
          </a:xfrm>
          <a:prstGeom prst="rect">
            <a:avLst/>
          </a:prstGeom>
        </p:spPr>
      </p:pic>
      <p:pic>
        <p:nvPicPr>
          <p:cNvPr id="22" name="Picture 21"/>
          <p:cNvPicPr>
            <a:picLocks noChangeAspect="1"/>
          </p:cNvPicPr>
          <p:nvPr/>
        </p:nvPicPr>
        <p:blipFill>
          <a:blip r:embed="rId6"/>
          <a:stretch>
            <a:fillRect/>
          </a:stretch>
        </p:blipFill>
        <p:spPr>
          <a:xfrm>
            <a:off x="16835976" y="16853002"/>
            <a:ext cx="10416820" cy="7812615"/>
          </a:xfrm>
          <a:prstGeom prst="rect">
            <a:avLst/>
          </a:prstGeom>
        </p:spPr>
      </p:pic>
      <p:sp>
        <p:nvSpPr>
          <p:cNvPr id="26" name="TextBox 25"/>
          <p:cNvSpPr txBox="1"/>
          <p:nvPr/>
        </p:nvSpPr>
        <p:spPr>
          <a:xfrm>
            <a:off x="13801174" y="16340266"/>
            <a:ext cx="2794102" cy="584776"/>
          </a:xfrm>
          <a:prstGeom prst="rect">
            <a:avLst/>
          </a:prstGeom>
          <a:noFill/>
        </p:spPr>
        <p:txBody>
          <a:bodyPr wrap="square" rtlCol="0">
            <a:spAutoFit/>
          </a:bodyPr>
          <a:lstStyle/>
          <a:p>
            <a:r>
              <a:rPr lang="en-US" sz="3200" b="1" u="sng" dirty="0" smtClean="0">
                <a:latin typeface="Times New Roman"/>
                <a:cs typeface="Times New Roman"/>
              </a:rPr>
              <a:t>FIGURE 2</a:t>
            </a:r>
            <a:endParaRPr lang="en-US" sz="3200" b="1" u="sng" dirty="0">
              <a:latin typeface="Times New Roman"/>
              <a:cs typeface="Times New Roman"/>
            </a:endParaRPr>
          </a:p>
        </p:txBody>
      </p:sp>
    </p:spTree>
    <p:extLst>
      <p:ext uri="{BB962C8B-B14F-4D97-AF65-F5344CB8AC3E}">
        <p14:creationId xmlns:p14="http://schemas.microsoft.com/office/powerpoint/2010/main" val="28525363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36x48_Trifold_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1177</TotalTime>
  <Words>688</Words>
  <Application>Microsoft Macintosh PowerPoint</Application>
  <PresentationFormat>Custom</PresentationFormat>
  <Paragraphs>92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PosterPresentations.com-36x48_Trifold_Template-V3</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astry garcia</cp:lastModifiedBy>
  <cp:revision>55</cp:revision>
  <cp:lastPrinted>2013-04-09T01:42:37Z</cp:lastPrinted>
  <dcterms:created xsi:type="dcterms:W3CDTF">2012-02-03T23:30:52Z</dcterms:created>
  <dcterms:modified xsi:type="dcterms:W3CDTF">2016-12-16T23:41:13Z</dcterms:modified>
</cp:coreProperties>
</file>